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68"/>
  </p:notesMasterIdLst>
  <p:handoutMasterIdLst>
    <p:handoutMasterId r:id="rId69"/>
  </p:handoutMasterIdLst>
  <p:sldIdLst>
    <p:sldId id="304" r:id="rId2"/>
    <p:sldId id="306" r:id="rId3"/>
    <p:sldId id="323" r:id="rId4"/>
    <p:sldId id="308" r:id="rId5"/>
    <p:sldId id="326" r:id="rId6"/>
    <p:sldId id="309" r:id="rId7"/>
    <p:sldId id="257" r:id="rId8"/>
    <p:sldId id="259" r:id="rId9"/>
    <p:sldId id="258" r:id="rId10"/>
    <p:sldId id="260" r:id="rId11"/>
    <p:sldId id="310" r:id="rId12"/>
    <p:sldId id="311" r:id="rId13"/>
    <p:sldId id="312" r:id="rId14"/>
    <p:sldId id="313" r:id="rId15"/>
    <p:sldId id="314" r:id="rId16"/>
    <p:sldId id="315" r:id="rId17"/>
    <p:sldId id="317" r:id="rId18"/>
    <p:sldId id="318" r:id="rId19"/>
    <p:sldId id="319" r:id="rId20"/>
    <p:sldId id="320" r:id="rId21"/>
    <p:sldId id="327" r:id="rId22"/>
    <p:sldId id="267" r:id="rId23"/>
    <p:sldId id="268" r:id="rId24"/>
    <p:sldId id="342" r:id="rId25"/>
    <p:sldId id="263" r:id="rId26"/>
    <p:sldId id="322" r:id="rId27"/>
    <p:sldId id="272" r:id="rId28"/>
    <p:sldId id="300" r:id="rId29"/>
    <p:sldId id="329" r:id="rId30"/>
    <p:sldId id="330" r:id="rId31"/>
    <p:sldId id="328" r:id="rId32"/>
    <p:sldId id="301" r:id="rId33"/>
    <p:sldId id="343" r:id="rId34"/>
    <p:sldId id="325" r:id="rId35"/>
    <p:sldId id="278" r:id="rId36"/>
    <p:sldId id="277" r:id="rId37"/>
    <p:sldId id="279" r:id="rId38"/>
    <p:sldId id="280" r:id="rId39"/>
    <p:sldId id="281" r:id="rId40"/>
    <p:sldId id="331" r:id="rId41"/>
    <p:sldId id="339" r:id="rId42"/>
    <p:sldId id="340" r:id="rId43"/>
    <p:sldId id="283" r:id="rId44"/>
    <p:sldId id="285" r:id="rId45"/>
    <p:sldId id="292" r:id="rId46"/>
    <p:sldId id="284" r:id="rId47"/>
    <p:sldId id="333" r:id="rId48"/>
    <p:sldId id="335" r:id="rId49"/>
    <p:sldId id="334" r:id="rId50"/>
    <p:sldId id="336" r:id="rId51"/>
    <p:sldId id="286" r:id="rId52"/>
    <p:sldId id="287" r:id="rId53"/>
    <p:sldId id="288" r:id="rId54"/>
    <p:sldId id="302" r:id="rId55"/>
    <p:sldId id="289" r:id="rId56"/>
    <p:sldId id="290" r:id="rId57"/>
    <p:sldId id="341" r:id="rId58"/>
    <p:sldId id="303" r:id="rId59"/>
    <p:sldId id="298" r:id="rId60"/>
    <p:sldId id="295" r:id="rId61"/>
    <p:sldId id="346" r:id="rId62"/>
    <p:sldId id="345" r:id="rId63"/>
    <p:sldId id="348" r:id="rId64"/>
    <p:sldId id="349" r:id="rId65"/>
    <p:sldId id="350" r:id="rId66"/>
    <p:sldId id="305" r:id="rId6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FF99"/>
    <a:srgbClr val="CC6600"/>
    <a:srgbClr val="FF99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1" autoAdjust="0"/>
    <p:restoredTop sz="94614" autoAdjust="0"/>
  </p:normalViewPr>
  <p:slideViewPr>
    <p:cSldViewPr showGuides="1">
      <p:cViewPr>
        <p:scale>
          <a:sx n="50" d="100"/>
          <a:sy n="50" d="100"/>
        </p:scale>
        <p:origin x="-2004" y="-504"/>
      </p:cViewPr>
      <p:guideLst>
        <p:guide orient="horz" pos="2205"/>
        <p:guide pos="2880"/>
      </p:guideLst>
    </p:cSldViewPr>
  </p:slideViewPr>
  <p:outlineViewPr>
    <p:cViewPr>
      <p:scale>
        <a:sx n="33" d="100"/>
        <a:sy n="33" d="100"/>
      </p:scale>
      <p:origin x="0" y="14268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2F0D04-0730-4D9A-8D9D-FC13214A8738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100B0CE2-16EA-4D94-836A-7C647177DFCB}">
      <dgm:prSet phldrT="[Texto]" custT="1"/>
      <dgm:spPr/>
      <dgm:t>
        <a:bodyPr/>
        <a:lstStyle/>
        <a:p>
          <a:r>
            <a:rPr lang="pt-BR" sz="2000" b="1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1997: Editada a Convenção </a:t>
          </a:r>
          <a:r>
            <a:rPr lang="pt-BR" sz="2000" b="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(País não é membro da OCDE)</a:t>
          </a:r>
          <a:endParaRPr lang="pt-BR" sz="2000" b="0" dirty="0">
            <a:solidFill>
              <a:srgbClr val="C00000"/>
            </a:solidFill>
            <a:latin typeface="Century Gothic" panose="020B0502020202020204" pitchFamily="34" charset="0"/>
            <a:cs typeface="Arial" panose="020B0604020202020204" pitchFamily="34" charset="0"/>
          </a:endParaRPr>
        </a:p>
      </dgm:t>
    </dgm:pt>
    <dgm:pt modelId="{74BE9913-2545-4B69-85C2-83665843491A}" type="parTrans" cxnId="{AF92EE83-B396-497B-8832-C0F533C6AB0B}">
      <dgm:prSet/>
      <dgm:spPr/>
      <dgm:t>
        <a:bodyPr/>
        <a:lstStyle/>
        <a:p>
          <a:endParaRPr lang="pt-BR"/>
        </a:p>
      </dgm:t>
    </dgm:pt>
    <dgm:pt modelId="{2CCD8AC7-B1BA-49EB-A650-BBF0DB6074F3}" type="sibTrans" cxnId="{AF92EE83-B396-497B-8832-C0F533C6AB0B}">
      <dgm:prSet/>
      <dgm:spPr/>
      <dgm:t>
        <a:bodyPr/>
        <a:lstStyle/>
        <a:p>
          <a:endParaRPr lang="pt-BR"/>
        </a:p>
      </dgm:t>
    </dgm:pt>
    <dgm:pt modelId="{E367A9D5-1921-4341-824B-E4CC3803C5ED}">
      <dgm:prSet phldrT="[Texto]" custT="1"/>
      <dgm:spPr/>
      <dgm:t>
        <a:bodyPr/>
        <a:lstStyle/>
        <a:p>
          <a:r>
            <a:rPr lang="pt-BR" sz="2000" b="1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2000: Congresso ratifica a Convenção </a:t>
          </a:r>
          <a:r>
            <a:rPr lang="pt-BR" sz="2000" b="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(em vigor no País)</a:t>
          </a:r>
          <a:endParaRPr lang="pt-BR" sz="2000" b="0" dirty="0">
            <a:solidFill>
              <a:srgbClr val="C00000"/>
            </a:solidFill>
            <a:latin typeface="Century Gothic" panose="020B0502020202020204" pitchFamily="34" charset="0"/>
            <a:cs typeface="Arial" panose="020B0604020202020204" pitchFamily="34" charset="0"/>
          </a:endParaRPr>
        </a:p>
      </dgm:t>
    </dgm:pt>
    <dgm:pt modelId="{FEF73FDC-2B0A-4464-9603-1D4E8EED7D2E}" type="parTrans" cxnId="{0CE3E922-E826-4B3C-A8AF-0EA04CBAB4F4}">
      <dgm:prSet/>
      <dgm:spPr/>
      <dgm:t>
        <a:bodyPr/>
        <a:lstStyle/>
        <a:p>
          <a:endParaRPr lang="pt-BR"/>
        </a:p>
      </dgm:t>
    </dgm:pt>
    <dgm:pt modelId="{212D0546-B4B3-4D47-B217-9323D05F37D3}" type="sibTrans" cxnId="{0CE3E922-E826-4B3C-A8AF-0EA04CBAB4F4}">
      <dgm:prSet/>
      <dgm:spPr/>
      <dgm:t>
        <a:bodyPr/>
        <a:lstStyle/>
        <a:p>
          <a:endParaRPr lang="pt-BR"/>
        </a:p>
      </dgm:t>
    </dgm:pt>
    <dgm:pt modelId="{4C9AFFCD-7D2C-454F-B290-30D1A66BF87B}">
      <dgm:prSet phldrT="[Texto]" custT="1"/>
      <dgm:spPr/>
      <dgm:t>
        <a:bodyPr/>
        <a:lstStyle/>
        <a:p>
          <a:r>
            <a:rPr lang="pt-BR" sz="2000" b="1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2002: Alteração CP </a:t>
          </a:r>
          <a:r>
            <a:rPr lang="pt-BR" sz="2000" b="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(Crimes contra Adm. Pub. Estrang.)</a:t>
          </a:r>
          <a:endParaRPr lang="pt-BR" sz="2000" b="0" dirty="0">
            <a:solidFill>
              <a:srgbClr val="C00000"/>
            </a:solidFill>
            <a:latin typeface="Century Gothic" panose="020B0502020202020204" pitchFamily="34" charset="0"/>
            <a:cs typeface="Arial" panose="020B0604020202020204" pitchFamily="34" charset="0"/>
          </a:endParaRPr>
        </a:p>
      </dgm:t>
    </dgm:pt>
    <dgm:pt modelId="{753023E9-0646-450B-933E-D7F9EA9CAB5C}" type="parTrans" cxnId="{61C2B356-5044-497F-8FA0-EB0F349377B8}">
      <dgm:prSet/>
      <dgm:spPr/>
      <dgm:t>
        <a:bodyPr/>
        <a:lstStyle/>
        <a:p>
          <a:endParaRPr lang="pt-BR"/>
        </a:p>
      </dgm:t>
    </dgm:pt>
    <dgm:pt modelId="{6A6CB88E-A85F-44DC-AEC8-FEFF7CDC56F9}" type="sibTrans" cxnId="{61C2B356-5044-497F-8FA0-EB0F349377B8}">
      <dgm:prSet/>
      <dgm:spPr/>
      <dgm:t>
        <a:bodyPr/>
        <a:lstStyle/>
        <a:p>
          <a:endParaRPr lang="pt-BR"/>
        </a:p>
      </dgm:t>
    </dgm:pt>
    <dgm:pt modelId="{6096D29A-8EB6-468E-94FC-4DBA54C0D17A}">
      <dgm:prSet phldrT="[Texto]" custT="1"/>
      <dgm:spPr/>
      <dgm:t>
        <a:bodyPr/>
        <a:lstStyle/>
        <a:p>
          <a:pPr>
            <a:spcAft>
              <a:spcPts val="300"/>
            </a:spcAft>
          </a:pPr>
          <a:r>
            <a:rPr lang="pt-BR" sz="2000" b="1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2013: Lei Anticorrupção</a:t>
          </a:r>
        </a:p>
        <a:p>
          <a:pPr>
            <a:spcAft>
              <a:spcPct val="35000"/>
            </a:spcAft>
          </a:pPr>
          <a:r>
            <a:rPr lang="pt-BR" sz="2000" b="1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  </a:t>
          </a:r>
          <a:r>
            <a:rPr lang="pt-BR" sz="2000" b="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(Lei 12.846)</a:t>
          </a:r>
        </a:p>
        <a:p>
          <a:pPr>
            <a:spcAft>
              <a:spcPct val="35000"/>
            </a:spcAft>
          </a:pPr>
          <a:endParaRPr lang="pt-BR" sz="2000" b="1" dirty="0"/>
        </a:p>
      </dgm:t>
    </dgm:pt>
    <dgm:pt modelId="{9478DA84-80CF-41B0-8AB7-BF8F1ECE0F11}" type="parTrans" cxnId="{C58EF96E-C32F-46E1-A509-5956005809DC}">
      <dgm:prSet/>
      <dgm:spPr/>
      <dgm:t>
        <a:bodyPr/>
        <a:lstStyle/>
        <a:p>
          <a:endParaRPr lang="pt-BR"/>
        </a:p>
      </dgm:t>
    </dgm:pt>
    <dgm:pt modelId="{8DD61B09-E05F-49E5-81C7-78E79BFA5268}" type="sibTrans" cxnId="{C58EF96E-C32F-46E1-A509-5956005809DC}">
      <dgm:prSet/>
      <dgm:spPr/>
      <dgm:t>
        <a:bodyPr/>
        <a:lstStyle/>
        <a:p>
          <a:endParaRPr lang="pt-BR"/>
        </a:p>
      </dgm:t>
    </dgm:pt>
    <dgm:pt modelId="{E241A9C0-887F-40F9-AA82-E60D46A76EB1}" type="pres">
      <dgm:prSet presAssocID="{622F0D04-0730-4D9A-8D9D-FC13214A8738}" presName="arrowDiagram" presStyleCnt="0">
        <dgm:presLayoutVars>
          <dgm:chMax val="5"/>
          <dgm:dir/>
          <dgm:resizeHandles val="exact"/>
        </dgm:presLayoutVars>
      </dgm:prSet>
      <dgm:spPr/>
    </dgm:pt>
    <dgm:pt modelId="{F88CE155-B6A7-4BBC-9D48-F4315C18DB1C}" type="pres">
      <dgm:prSet presAssocID="{622F0D04-0730-4D9A-8D9D-FC13214A8738}" presName="arrow" presStyleLbl="bgShp" presStyleIdx="0" presStyleCnt="1" custScaleY="106667" custLinFactNeighborX="-4222" custLinFactNeighborY="-4119"/>
      <dgm:spPr/>
    </dgm:pt>
    <dgm:pt modelId="{5E5DA02A-7C2E-41E8-85D2-7EA0C66FCFC3}" type="pres">
      <dgm:prSet presAssocID="{622F0D04-0730-4D9A-8D9D-FC13214A8738}" presName="arrowDiagram4" presStyleCnt="0"/>
      <dgm:spPr/>
    </dgm:pt>
    <dgm:pt modelId="{FE918E40-7C9F-41C6-BE6A-C809ABBB5250}" type="pres">
      <dgm:prSet presAssocID="{100B0CE2-16EA-4D94-836A-7C647177DFCB}" presName="bullet4a" presStyleLbl="node1" presStyleIdx="0" presStyleCnt="4" custLinFactNeighborX="-50736" custLinFactNeighborY="-76581"/>
      <dgm:spPr/>
    </dgm:pt>
    <dgm:pt modelId="{4CADB402-7134-492B-80D6-EC77ED54C4B1}" type="pres">
      <dgm:prSet presAssocID="{100B0CE2-16EA-4D94-836A-7C647177DFCB}" presName="textBox4a" presStyleLbl="revTx" presStyleIdx="0" presStyleCnt="4" custScaleX="182595" custScaleY="79167" custLinFactNeighborX="37786" custLinFactNeighborY="-1485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41C0EB1-6B94-4BE4-9EFB-0779372A1E73}" type="pres">
      <dgm:prSet presAssocID="{E367A9D5-1921-4341-824B-E4CC3803C5ED}" presName="bullet4b" presStyleLbl="node1" presStyleIdx="1" presStyleCnt="4" custLinFactNeighborX="-6322" custLinFactNeighborY="-45333"/>
      <dgm:spPr/>
    </dgm:pt>
    <dgm:pt modelId="{4F6DF29F-3BF0-4C2D-B58E-32E72CABEF16}" type="pres">
      <dgm:prSet presAssocID="{E367A9D5-1921-4341-824B-E4CC3803C5ED}" presName="textBox4b" presStyleLbl="revTx" presStyleIdx="1" presStyleCnt="4" custScaleX="163467" custScaleY="28376" custLinFactNeighborX="33249" custLinFactNeighborY="-4247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B2C1E4-C5E0-4561-A485-4A946AF8E5EB}" type="pres">
      <dgm:prSet presAssocID="{4C9AFFCD-7D2C-454F-B290-30D1A66BF87B}" presName="bullet4c" presStyleLbl="node1" presStyleIdx="2" presStyleCnt="4" custLinFactNeighborX="-42890" custLinFactNeighborY="-26401"/>
      <dgm:spPr/>
    </dgm:pt>
    <dgm:pt modelId="{05291A27-E59E-44C2-87D5-EC81DAF27C73}" type="pres">
      <dgm:prSet presAssocID="{4C9AFFCD-7D2C-454F-B290-30D1A66BF87B}" presName="textBox4c" presStyleLbl="revTx" presStyleIdx="2" presStyleCnt="4" custScaleX="210512" custScaleY="44869" custLinFactNeighborX="44534" custLinFactNeighborY="-2377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77B19C-D557-4CC8-B638-5F3178A8AB73}" type="pres">
      <dgm:prSet presAssocID="{6096D29A-8EB6-468E-94FC-4DBA54C0D17A}" presName="bullet4d" presStyleLbl="node1" presStyleIdx="3" presStyleCnt="4" custLinFactNeighborX="-42906" custLinFactNeighborY="-23515"/>
      <dgm:spPr/>
    </dgm:pt>
    <dgm:pt modelId="{63A84C22-58AE-42FF-A7F0-7B1550CE5DE1}" type="pres">
      <dgm:prSet presAssocID="{6096D29A-8EB6-468E-94FC-4DBA54C0D17A}" presName="textBox4d" presStyleLbl="revTx" presStyleIdx="3" presStyleCnt="4" custScaleX="150408" custScaleY="20849" custLinFactNeighborX="12512" custLinFactNeighborY="-5012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58EF96E-C32F-46E1-A509-5956005809DC}" srcId="{622F0D04-0730-4D9A-8D9D-FC13214A8738}" destId="{6096D29A-8EB6-468E-94FC-4DBA54C0D17A}" srcOrd="3" destOrd="0" parTransId="{9478DA84-80CF-41B0-8AB7-BF8F1ECE0F11}" sibTransId="{8DD61B09-E05F-49E5-81C7-78E79BFA5268}"/>
    <dgm:cxn modelId="{252F464C-131A-418B-AACB-6A4398C4F2C7}" type="presOf" srcId="{100B0CE2-16EA-4D94-836A-7C647177DFCB}" destId="{4CADB402-7134-492B-80D6-EC77ED54C4B1}" srcOrd="0" destOrd="0" presId="urn:microsoft.com/office/officeart/2005/8/layout/arrow2"/>
    <dgm:cxn modelId="{AF92EE83-B396-497B-8832-C0F533C6AB0B}" srcId="{622F0D04-0730-4D9A-8D9D-FC13214A8738}" destId="{100B0CE2-16EA-4D94-836A-7C647177DFCB}" srcOrd="0" destOrd="0" parTransId="{74BE9913-2545-4B69-85C2-83665843491A}" sibTransId="{2CCD8AC7-B1BA-49EB-A650-BBF0DB6074F3}"/>
    <dgm:cxn modelId="{B7F57424-9EE2-4C32-A5DA-6DF20FF984B4}" type="presOf" srcId="{E367A9D5-1921-4341-824B-E4CC3803C5ED}" destId="{4F6DF29F-3BF0-4C2D-B58E-32E72CABEF16}" srcOrd="0" destOrd="0" presId="urn:microsoft.com/office/officeart/2005/8/layout/arrow2"/>
    <dgm:cxn modelId="{83FD5F39-2DA7-49A1-9D14-871D34C43F4E}" type="presOf" srcId="{4C9AFFCD-7D2C-454F-B290-30D1A66BF87B}" destId="{05291A27-E59E-44C2-87D5-EC81DAF27C73}" srcOrd="0" destOrd="0" presId="urn:microsoft.com/office/officeart/2005/8/layout/arrow2"/>
    <dgm:cxn modelId="{BE2C27EE-D43C-430B-A336-CEEF60547A78}" type="presOf" srcId="{6096D29A-8EB6-468E-94FC-4DBA54C0D17A}" destId="{63A84C22-58AE-42FF-A7F0-7B1550CE5DE1}" srcOrd="0" destOrd="0" presId="urn:microsoft.com/office/officeart/2005/8/layout/arrow2"/>
    <dgm:cxn modelId="{0CE3E922-E826-4B3C-A8AF-0EA04CBAB4F4}" srcId="{622F0D04-0730-4D9A-8D9D-FC13214A8738}" destId="{E367A9D5-1921-4341-824B-E4CC3803C5ED}" srcOrd="1" destOrd="0" parTransId="{FEF73FDC-2B0A-4464-9603-1D4E8EED7D2E}" sibTransId="{212D0546-B4B3-4D47-B217-9323D05F37D3}"/>
    <dgm:cxn modelId="{EE87FF1F-85B5-4604-A063-CE6B2230788A}" type="presOf" srcId="{622F0D04-0730-4D9A-8D9D-FC13214A8738}" destId="{E241A9C0-887F-40F9-AA82-E60D46A76EB1}" srcOrd="0" destOrd="0" presId="urn:microsoft.com/office/officeart/2005/8/layout/arrow2"/>
    <dgm:cxn modelId="{61C2B356-5044-497F-8FA0-EB0F349377B8}" srcId="{622F0D04-0730-4D9A-8D9D-FC13214A8738}" destId="{4C9AFFCD-7D2C-454F-B290-30D1A66BF87B}" srcOrd="2" destOrd="0" parTransId="{753023E9-0646-450B-933E-D7F9EA9CAB5C}" sibTransId="{6A6CB88E-A85F-44DC-AEC8-FEFF7CDC56F9}"/>
    <dgm:cxn modelId="{DBEF7FCE-B2AF-4631-BD8B-A2609D98307E}" type="presParOf" srcId="{E241A9C0-887F-40F9-AA82-E60D46A76EB1}" destId="{F88CE155-B6A7-4BBC-9D48-F4315C18DB1C}" srcOrd="0" destOrd="0" presId="urn:microsoft.com/office/officeart/2005/8/layout/arrow2"/>
    <dgm:cxn modelId="{A6E84410-815D-4F3E-9EB9-7DCA6A00264D}" type="presParOf" srcId="{E241A9C0-887F-40F9-AA82-E60D46A76EB1}" destId="{5E5DA02A-7C2E-41E8-85D2-7EA0C66FCFC3}" srcOrd="1" destOrd="0" presId="urn:microsoft.com/office/officeart/2005/8/layout/arrow2"/>
    <dgm:cxn modelId="{D79CE225-C722-49CE-9D06-63D4501A3803}" type="presParOf" srcId="{5E5DA02A-7C2E-41E8-85D2-7EA0C66FCFC3}" destId="{FE918E40-7C9F-41C6-BE6A-C809ABBB5250}" srcOrd="0" destOrd="0" presId="urn:microsoft.com/office/officeart/2005/8/layout/arrow2"/>
    <dgm:cxn modelId="{F658A9B6-4F21-434C-93F8-C67243288E86}" type="presParOf" srcId="{5E5DA02A-7C2E-41E8-85D2-7EA0C66FCFC3}" destId="{4CADB402-7134-492B-80D6-EC77ED54C4B1}" srcOrd="1" destOrd="0" presId="urn:microsoft.com/office/officeart/2005/8/layout/arrow2"/>
    <dgm:cxn modelId="{50511565-E3FF-4EB7-8DF5-D7AD5EF12157}" type="presParOf" srcId="{5E5DA02A-7C2E-41E8-85D2-7EA0C66FCFC3}" destId="{541C0EB1-6B94-4BE4-9EFB-0779372A1E73}" srcOrd="2" destOrd="0" presId="urn:microsoft.com/office/officeart/2005/8/layout/arrow2"/>
    <dgm:cxn modelId="{471A8FA6-0DF1-4534-B4D1-F6E4CA3BFEAD}" type="presParOf" srcId="{5E5DA02A-7C2E-41E8-85D2-7EA0C66FCFC3}" destId="{4F6DF29F-3BF0-4C2D-B58E-32E72CABEF16}" srcOrd="3" destOrd="0" presId="urn:microsoft.com/office/officeart/2005/8/layout/arrow2"/>
    <dgm:cxn modelId="{6A09E11A-171E-4876-99D3-35690A236BE5}" type="presParOf" srcId="{5E5DA02A-7C2E-41E8-85D2-7EA0C66FCFC3}" destId="{DBB2C1E4-C5E0-4561-A485-4A946AF8E5EB}" srcOrd="4" destOrd="0" presId="urn:microsoft.com/office/officeart/2005/8/layout/arrow2"/>
    <dgm:cxn modelId="{2A693B22-2CC3-4681-96F7-07ADB11E24AC}" type="presParOf" srcId="{5E5DA02A-7C2E-41E8-85D2-7EA0C66FCFC3}" destId="{05291A27-E59E-44C2-87D5-EC81DAF27C73}" srcOrd="5" destOrd="0" presId="urn:microsoft.com/office/officeart/2005/8/layout/arrow2"/>
    <dgm:cxn modelId="{F8296656-F6BC-4BC3-9768-B80DCC65E904}" type="presParOf" srcId="{5E5DA02A-7C2E-41E8-85D2-7EA0C66FCFC3}" destId="{2577B19C-D557-4CC8-B638-5F3178A8AB73}" srcOrd="6" destOrd="0" presId="urn:microsoft.com/office/officeart/2005/8/layout/arrow2"/>
    <dgm:cxn modelId="{01D9260F-FB14-432B-88C3-0D68F8EAFBD8}" type="presParOf" srcId="{5E5DA02A-7C2E-41E8-85D2-7EA0C66FCFC3}" destId="{63A84C22-58AE-42FF-A7F0-7B1550CE5DE1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F2467E-61B3-4020-8A2E-CFAF5DC80F4D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E1AD542-6364-457F-8C0B-0F5DCFF825E8}">
      <dgm:prSet phldrT="[Texto]" custT="1"/>
      <dgm:spPr>
        <a:solidFill>
          <a:schemeClr val="accent1">
            <a:alpha val="70000"/>
          </a:schemeClr>
        </a:solidFill>
      </dgm:spPr>
      <dgm:t>
        <a:bodyPr/>
        <a:lstStyle/>
        <a:p>
          <a:r>
            <a:rPr lang="pt-BR" sz="3000" b="1" dirty="0" smtClean="0">
              <a:solidFill>
                <a:srgbClr val="C00000"/>
              </a:solidFill>
            </a:rPr>
            <a:t>FATO</a:t>
          </a:r>
        </a:p>
        <a:p>
          <a:r>
            <a:rPr lang="pt-BR" sz="3000" b="1" dirty="0" smtClean="0">
              <a:solidFill>
                <a:srgbClr val="C00000"/>
              </a:solidFill>
            </a:rPr>
            <a:t>ILÍCITO</a:t>
          </a:r>
          <a:endParaRPr lang="pt-BR" sz="3000" b="1" dirty="0">
            <a:solidFill>
              <a:srgbClr val="C00000"/>
            </a:solidFill>
          </a:endParaRPr>
        </a:p>
      </dgm:t>
    </dgm:pt>
    <dgm:pt modelId="{30924485-6745-4216-B10F-E71531E69168}" type="parTrans" cxnId="{DAD27F3F-0F36-45AC-87E0-B50FCB98F62E}">
      <dgm:prSet/>
      <dgm:spPr/>
      <dgm:t>
        <a:bodyPr/>
        <a:lstStyle/>
        <a:p>
          <a:endParaRPr lang="pt-BR"/>
        </a:p>
      </dgm:t>
    </dgm:pt>
    <dgm:pt modelId="{723BA2E7-47EB-4E40-BCB6-7248D4B32B09}" type="sibTrans" cxnId="{DAD27F3F-0F36-45AC-87E0-B50FCB98F62E}">
      <dgm:prSet/>
      <dgm:spPr/>
      <dgm:t>
        <a:bodyPr/>
        <a:lstStyle/>
        <a:p>
          <a:endParaRPr lang="pt-BR"/>
        </a:p>
      </dgm:t>
    </dgm:pt>
    <dgm:pt modelId="{24F5F744-27A4-4C2F-B741-B9B25FCB87A7}">
      <dgm:prSet phldrT="[Texto]"/>
      <dgm:spPr>
        <a:solidFill>
          <a:srgbClr val="CCFF99">
            <a:alpha val="65000"/>
          </a:srgbClr>
        </a:solidFill>
      </dgm:spPr>
      <dgm:t>
        <a:bodyPr/>
        <a:lstStyle/>
        <a:p>
          <a:r>
            <a:rPr lang="pt-BR" b="1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Lei Anticorrupção  - Administrativas e Judiciais</a:t>
          </a:r>
          <a:endParaRPr lang="pt-BR" dirty="0"/>
        </a:p>
      </dgm:t>
    </dgm:pt>
    <dgm:pt modelId="{D0AF0C3C-2229-4FA4-BAED-5FBC131D718F}" type="parTrans" cxnId="{FE20D9B7-C4B8-4615-A1E2-0A59D1F56315}">
      <dgm:prSet/>
      <dgm:spPr/>
      <dgm:t>
        <a:bodyPr/>
        <a:lstStyle/>
        <a:p>
          <a:endParaRPr lang="pt-BR"/>
        </a:p>
      </dgm:t>
    </dgm:pt>
    <dgm:pt modelId="{963AB69F-A7D5-43CE-85F3-381AA34E0169}" type="sibTrans" cxnId="{FE20D9B7-C4B8-4615-A1E2-0A59D1F56315}">
      <dgm:prSet/>
      <dgm:spPr/>
      <dgm:t>
        <a:bodyPr/>
        <a:lstStyle/>
        <a:p>
          <a:endParaRPr lang="pt-BR"/>
        </a:p>
      </dgm:t>
    </dgm:pt>
    <dgm:pt modelId="{890853F0-DB4C-4380-9462-C70BE8626528}">
      <dgm:prSet phldrT="[Texto]"/>
      <dgm:spPr>
        <a:solidFill>
          <a:srgbClr val="CCFF99">
            <a:alpha val="65000"/>
          </a:srgbClr>
        </a:solidFill>
      </dgm:spPr>
      <dgm:t>
        <a:bodyPr/>
        <a:lstStyle/>
        <a:p>
          <a:r>
            <a:rPr lang="pt-BR" b="1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Leis de licitações e Contratos –Administrativas e Penais</a:t>
          </a:r>
          <a:endParaRPr lang="pt-BR" dirty="0"/>
        </a:p>
      </dgm:t>
    </dgm:pt>
    <dgm:pt modelId="{379CA2A1-DAE2-4297-BBC6-962AE0EAAB95}" type="parTrans" cxnId="{293BC4D3-CB2D-4BF3-9D82-CDB603A7FB4B}">
      <dgm:prSet/>
      <dgm:spPr/>
      <dgm:t>
        <a:bodyPr/>
        <a:lstStyle/>
        <a:p>
          <a:endParaRPr lang="pt-BR"/>
        </a:p>
      </dgm:t>
    </dgm:pt>
    <dgm:pt modelId="{25D15904-5CFA-4C79-8B38-A707A40C5B8D}" type="sibTrans" cxnId="{293BC4D3-CB2D-4BF3-9D82-CDB603A7FB4B}">
      <dgm:prSet/>
      <dgm:spPr/>
      <dgm:t>
        <a:bodyPr/>
        <a:lstStyle/>
        <a:p>
          <a:endParaRPr lang="pt-BR"/>
        </a:p>
      </dgm:t>
    </dgm:pt>
    <dgm:pt modelId="{4FFC3EC8-DB28-4AE1-8349-600B16827718}">
      <dgm:prSet phldrT="[Texto]"/>
      <dgm:spPr>
        <a:solidFill>
          <a:srgbClr val="CCFF99">
            <a:alpha val="65000"/>
          </a:srgbClr>
        </a:solidFill>
      </dgm:spPr>
      <dgm:t>
        <a:bodyPr/>
        <a:lstStyle/>
        <a:p>
          <a:r>
            <a:rPr lang="pt-BR" b="1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Lei de Improbidade (havendo agente público) –Judiciais</a:t>
          </a:r>
          <a:endParaRPr lang="pt-BR" dirty="0"/>
        </a:p>
      </dgm:t>
    </dgm:pt>
    <dgm:pt modelId="{3450FB0E-A3BB-4CE4-9F96-00EB34F01D26}" type="parTrans" cxnId="{C5BA83F1-DAAF-4271-BC85-B32184AB07EE}">
      <dgm:prSet/>
      <dgm:spPr/>
      <dgm:t>
        <a:bodyPr/>
        <a:lstStyle/>
        <a:p>
          <a:endParaRPr lang="pt-BR"/>
        </a:p>
      </dgm:t>
    </dgm:pt>
    <dgm:pt modelId="{3F2093D8-0A30-4058-B6BC-B0DEB4F20A82}" type="sibTrans" cxnId="{C5BA83F1-DAAF-4271-BC85-B32184AB07EE}">
      <dgm:prSet/>
      <dgm:spPr/>
      <dgm:t>
        <a:bodyPr/>
        <a:lstStyle/>
        <a:p>
          <a:endParaRPr lang="pt-BR"/>
        </a:p>
      </dgm:t>
    </dgm:pt>
    <dgm:pt modelId="{A374CF62-0ADB-4182-8EF2-AFA4D5F8A4B6}">
      <dgm:prSet phldrT="[Texto]" phldr="1" custRadScaleRad="76732" custRadScaleInc="40763"/>
      <dgm:spPr/>
      <dgm:t>
        <a:bodyPr/>
        <a:lstStyle/>
        <a:p>
          <a:endParaRPr lang="pt-BR" dirty="0"/>
        </a:p>
      </dgm:t>
    </dgm:pt>
    <dgm:pt modelId="{2A2DEA91-D991-4534-BAF7-A1DB9A36321C}" type="parTrans" cxnId="{CDF0E3E9-8A89-4C65-A9A6-A9636540D619}">
      <dgm:prSet/>
      <dgm:spPr/>
      <dgm:t>
        <a:bodyPr/>
        <a:lstStyle/>
        <a:p>
          <a:endParaRPr lang="pt-BR"/>
        </a:p>
      </dgm:t>
    </dgm:pt>
    <dgm:pt modelId="{29CB0332-B832-43A0-981D-8F5EE6454143}" type="sibTrans" cxnId="{CDF0E3E9-8A89-4C65-A9A6-A9636540D619}">
      <dgm:prSet/>
      <dgm:spPr/>
      <dgm:t>
        <a:bodyPr/>
        <a:lstStyle/>
        <a:p>
          <a:endParaRPr lang="pt-BR"/>
        </a:p>
      </dgm:t>
    </dgm:pt>
    <dgm:pt modelId="{C2BA6C4E-ACDF-4BFE-8251-EAF5B71BBDEC}">
      <dgm:prSet phldrT="[Texto]" phldr="1" custRadScaleRad="76732" custRadScaleInc="40763"/>
      <dgm:spPr/>
      <dgm:t>
        <a:bodyPr/>
        <a:lstStyle/>
        <a:p>
          <a:endParaRPr lang="pt-BR" dirty="0"/>
        </a:p>
      </dgm:t>
    </dgm:pt>
    <dgm:pt modelId="{1E70B897-9C11-4D9F-889B-A6292A5994C7}" type="parTrans" cxnId="{4671009D-D15E-4476-83E5-5AECA0E61C39}">
      <dgm:prSet/>
      <dgm:spPr/>
      <dgm:t>
        <a:bodyPr/>
        <a:lstStyle/>
        <a:p>
          <a:endParaRPr lang="pt-BR"/>
        </a:p>
      </dgm:t>
    </dgm:pt>
    <dgm:pt modelId="{EC8A1455-A5B8-43F5-9FA4-9FA8F81C0B68}" type="sibTrans" cxnId="{4671009D-D15E-4476-83E5-5AECA0E61C39}">
      <dgm:prSet/>
      <dgm:spPr/>
      <dgm:t>
        <a:bodyPr/>
        <a:lstStyle/>
        <a:p>
          <a:endParaRPr lang="pt-BR"/>
        </a:p>
      </dgm:t>
    </dgm:pt>
    <dgm:pt modelId="{907C811D-2895-467B-BEAF-9B9027795432}">
      <dgm:prSet phldrT="[Texto]" phldr="1" custRadScaleRad="40895" custRadScaleInc="15048"/>
      <dgm:spPr/>
      <dgm:t>
        <a:bodyPr/>
        <a:lstStyle/>
        <a:p>
          <a:endParaRPr lang="pt-BR" dirty="0"/>
        </a:p>
      </dgm:t>
    </dgm:pt>
    <dgm:pt modelId="{E81C0EB6-11D2-4449-8921-6EA3B41381CB}" type="parTrans" cxnId="{EFCE7618-2E94-4345-8BFA-CACFDB24A5B5}">
      <dgm:prSet/>
      <dgm:spPr/>
      <dgm:t>
        <a:bodyPr/>
        <a:lstStyle/>
        <a:p>
          <a:endParaRPr lang="pt-BR"/>
        </a:p>
      </dgm:t>
    </dgm:pt>
    <dgm:pt modelId="{44615B30-9318-47D0-837C-26A7F3BB2BB2}" type="sibTrans" cxnId="{EFCE7618-2E94-4345-8BFA-CACFDB24A5B5}">
      <dgm:prSet/>
      <dgm:spPr/>
      <dgm:t>
        <a:bodyPr/>
        <a:lstStyle/>
        <a:p>
          <a:endParaRPr lang="pt-BR"/>
        </a:p>
      </dgm:t>
    </dgm:pt>
    <dgm:pt modelId="{4D77004E-41BF-4AC8-9A7F-EDB82775E292}">
      <dgm:prSet custT="1"/>
      <dgm:spPr>
        <a:solidFill>
          <a:srgbClr val="CCFF99">
            <a:alpha val="65000"/>
          </a:srgbClr>
        </a:solidFill>
      </dgm:spPr>
      <dgm:t>
        <a:bodyPr/>
        <a:lstStyle/>
        <a:p>
          <a:r>
            <a:rPr lang="pt-BR" sz="1700" b="1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Lei Orgânica do TCU – Administrativas</a:t>
          </a:r>
          <a:endParaRPr lang="pt-BR" sz="1700" b="1" cap="small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4C46C2B-73B7-4937-8808-84BB3E152E21}" type="parTrans" cxnId="{8F567276-3BD8-46BD-B1DF-A1D77960ACFD}">
      <dgm:prSet/>
      <dgm:spPr/>
      <dgm:t>
        <a:bodyPr/>
        <a:lstStyle/>
        <a:p>
          <a:endParaRPr lang="pt-BR"/>
        </a:p>
      </dgm:t>
    </dgm:pt>
    <dgm:pt modelId="{2F96E1E3-09E3-47A4-9DD3-34EB84A32825}" type="sibTrans" cxnId="{8F567276-3BD8-46BD-B1DF-A1D77960ACFD}">
      <dgm:prSet/>
      <dgm:spPr/>
      <dgm:t>
        <a:bodyPr/>
        <a:lstStyle/>
        <a:p>
          <a:endParaRPr lang="pt-BR"/>
        </a:p>
      </dgm:t>
    </dgm:pt>
    <dgm:pt modelId="{015AA349-4B6D-4BE7-A03C-D824CE52BD8B}">
      <dgm:prSet custT="1"/>
      <dgm:spPr>
        <a:solidFill>
          <a:srgbClr val="CCFF99">
            <a:alpha val="65000"/>
          </a:srgbClr>
        </a:solidFill>
      </dgm:spPr>
      <dgm:t>
        <a:bodyPr/>
        <a:lstStyle/>
        <a:p>
          <a:r>
            <a:rPr lang="pt-BR" sz="1700" b="1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Lei do CADE – Administrativas  e Judiciais</a:t>
          </a:r>
          <a:endParaRPr lang="pt-BR" sz="1700" b="1" cap="small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7479310-2997-45CC-BF82-7BD4F7AC8C2E}" type="parTrans" cxnId="{51F11159-52A8-4C71-9418-17EB60866064}">
      <dgm:prSet/>
      <dgm:spPr/>
      <dgm:t>
        <a:bodyPr/>
        <a:lstStyle/>
        <a:p>
          <a:endParaRPr lang="pt-BR"/>
        </a:p>
      </dgm:t>
    </dgm:pt>
    <dgm:pt modelId="{D0C391F0-4EA2-40DB-BD62-6073016C8157}" type="sibTrans" cxnId="{51F11159-52A8-4C71-9418-17EB60866064}">
      <dgm:prSet/>
      <dgm:spPr/>
      <dgm:t>
        <a:bodyPr/>
        <a:lstStyle/>
        <a:p>
          <a:endParaRPr lang="pt-BR"/>
        </a:p>
      </dgm:t>
    </dgm:pt>
    <dgm:pt modelId="{3D7BD4E9-D120-4EB1-8C82-5B0730408CE1}">
      <dgm:prSet/>
      <dgm:spPr/>
      <dgm:t>
        <a:bodyPr/>
        <a:lstStyle/>
        <a:p>
          <a:endParaRPr lang="pt-BR"/>
        </a:p>
      </dgm:t>
    </dgm:pt>
    <dgm:pt modelId="{2F8980B4-3373-4B23-9E64-54AFE8D9009A}" type="parTrans" cxnId="{6154ABE5-DC57-46AE-8BD4-C7B960A1A4EE}">
      <dgm:prSet/>
      <dgm:spPr/>
      <dgm:t>
        <a:bodyPr/>
        <a:lstStyle/>
        <a:p>
          <a:endParaRPr lang="pt-BR"/>
        </a:p>
      </dgm:t>
    </dgm:pt>
    <dgm:pt modelId="{CE33CAB5-733C-4B20-804B-F4270459D3AE}" type="sibTrans" cxnId="{6154ABE5-DC57-46AE-8BD4-C7B960A1A4EE}">
      <dgm:prSet/>
      <dgm:spPr/>
      <dgm:t>
        <a:bodyPr/>
        <a:lstStyle/>
        <a:p>
          <a:endParaRPr lang="pt-BR"/>
        </a:p>
      </dgm:t>
    </dgm:pt>
    <dgm:pt modelId="{88CF2C85-022B-40D9-AAD7-E4D75E5A74B5}">
      <dgm:prSet/>
      <dgm:spPr/>
      <dgm:t>
        <a:bodyPr/>
        <a:lstStyle/>
        <a:p>
          <a:endParaRPr lang="pt-BR"/>
        </a:p>
      </dgm:t>
    </dgm:pt>
    <dgm:pt modelId="{87CFAF27-69F4-4131-8614-18D155A3D2A5}" type="parTrans" cxnId="{298B541B-D8E7-4859-AA8E-64562DF307CE}">
      <dgm:prSet/>
      <dgm:spPr/>
      <dgm:t>
        <a:bodyPr/>
        <a:lstStyle/>
        <a:p>
          <a:endParaRPr lang="pt-BR"/>
        </a:p>
      </dgm:t>
    </dgm:pt>
    <dgm:pt modelId="{D8D255F3-B90E-4BBE-8B4E-2200D2E00187}" type="sibTrans" cxnId="{298B541B-D8E7-4859-AA8E-64562DF307CE}">
      <dgm:prSet/>
      <dgm:spPr/>
      <dgm:t>
        <a:bodyPr/>
        <a:lstStyle/>
        <a:p>
          <a:endParaRPr lang="pt-BR"/>
        </a:p>
      </dgm:t>
    </dgm:pt>
    <dgm:pt modelId="{1D558B55-80E4-4699-9988-F89F288004E9}">
      <dgm:prSet custT="1"/>
      <dgm:spPr>
        <a:solidFill>
          <a:srgbClr val="CCFF99">
            <a:alpha val="65000"/>
          </a:srgbClr>
        </a:solidFill>
      </dgm:spPr>
      <dgm:t>
        <a:bodyPr/>
        <a:lstStyle/>
        <a:p>
          <a:pPr>
            <a:lnSpc>
              <a:spcPct val="70000"/>
            </a:lnSpc>
          </a:pPr>
          <a:r>
            <a:rPr lang="pt-BR" sz="1700" b="1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Código Penal  -  Judiciais </a:t>
          </a:r>
        </a:p>
        <a:p>
          <a:pPr>
            <a:lnSpc>
              <a:spcPct val="70000"/>
            </a:lnSpc>
          </a:pPr>
          <a:r>
            <a:rPr lang="pt-BR" sz="1700" b="1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(apenas Pessoa Física)</a:t>
          </a:r>
          <a:endParaRPr lang="pt-BR" altLang="pt-BR" sz="1700" b="1" cap="small" dirty="0" smtClean="0">
            <a:solidFill>
              <a:schemeClr val="tx1"/>
            </a:solidFill>
            <a:latin typeface="Century Gothic" panose="020B0502020202020204" pitchFamily="34" charset="0"/>
            <a:cs typeface="Arial" pitchFamily="34" charset="0"/>
          </a:endParaRPr>
        </a:p>
      </dgm:t>
    </dgm:pt>
    <dgm:pt modelId="{A9A18E60-4CD1-4715-A687-61BF9630DB84}" type="parTrans" cxnId="{59B35F34-1DE4-4385-92B7-DD75F33BD0B6}">
      <dgm:prSet/>
      <dgm:spPr/>
      <dgm:t>
        <a:bodyPr/>
        <a:lstStyle/>
        <a:p>
          <a:endParaRPr lang="pt-BR"/>
        </a:p>
      </dgm:t>
    </dgm:pt>
    <dgm:pt modelId="{6532049D-5A17-4BD3-A1C8-12C5D9EAD22A}" type="sibTrans" cxnId="{59B35F34-1DE4-4385-92B7-DD75F33BD0B6}">
      <dgm:prSet/>
      <dgm:spPr/>
      <dgm:t>
        <a:bodyPr/>
        <a:lstStyle/>
        <a:p>
          <a:endParaRPr lang="pt-BR"/>
        </a:p>
      </dgm:t>
    </dgm:pt>
    <dgm:pt modelId="{5C23A419-6F66-44C5-A6F9-CD2656BB7471}" type="pres">
      <dgm:prSet presAssocID="{05F2467E-61B3-4020-8A2E-CFAF5DC80F4D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B91072A3-53B2-40AC-A347-785F391DD8EA}" type="pres">
      <dgm:prSet presAssocID="{7E1AD542-6364-457F-8C0B-0F5DCFF825E8}" presName="singleCycle" presStyleCnt="0"/>
      <dgm:spPr/>
    </dgm:pt>
    <dgm:pt modelId="{A379C04D-8438-4B6D-B57F-0C680FEF0BD8}" type="pres">
      <dgm:prSet presAssocID="{7E1AD542-6364-457F-8C0B-0F5DCFF825E8}" presName="singleCenter" presStyleLbl="node1" presStyleIdx="0" presStyleCnt="7" custScaleX="114569" custScaleY="100105" custLinFactNeighborX="-74700" custLinFactNeighborY="7437">
        <dgm:presLayoutVars>
          <dgm:chMax val="7"/>
          <dgm:chPref val="7"/>
        </dgm:presLayoutVars>
      </dgm:prSet>
      <dgm:spPr/>
      <dgm:t>
        <a:bodyPr/>
        <a:lstStyle/>
        <a:p>
          <a:endParaRPr lang="pt-BR"/>
        </a:p>
      </dgm:t>
    </dgm:pt>
    <dgm:pt modelId="{E49482A6-6FAF-4911-89F6-C0702723C987}" type="pres">
      <dgm:prSet presAssocID="{D0AF0C3C-2229-4FA4-BAED-5FBC131D718F}" presName="Name56" presStyleLbl="parChTrans1D2" presStyleIdx="0" presStyleCnt="6"/>
      <dgm:spPr/>
      <dgm:t>
        <a:bodyPr/>
        <a:lstStyle/>
        <a:p>
          <a:endParaRPr lang="pt-BR"/>
        </a:p>
      </dgm:t>
    </dgm:pt>
    <dgm:pt modelId="{22DE0CE4-9C37-4A07-8EEC-B5A24E1F3EC9}" type="pres">
      <dgm:prSet presAssocID="{24F5F744-27A4-4C2F-B741-B9B25FCB87A7}" presName="text0" presStyleLbl="node1" presStyleIdx="1" presStyleCnt="7" custScaleX="346210" custScaleY="55695" custRadScaleRad="63470" custRadScaleInc="-1585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8C245C-9FA4-424A-B242-FC7197704647}" type="pres">
      <dgm:prSet presAssocID="{379CA2A1-DAE2-4297-BBC6-962AE0EAAB95}" presName="Name56" presStyleLbl="parChTrans1D2" presStyleIdx="1" presStyleCnt="6"/>
      <dgm:spPr/>
      <dgm:t>
        <a:bodyPr/>
        <a:lstStyle/>
        <a:p>
          <a:endParaRPr lang="pt-BR"/>
        </a:p>
      </dgm:t>
    </dgm:pt>
    <dgm:pt modelId="{19780470-0B05-42E9-8EB4-B128EEA794E1}" type="pres">
      <dgm:prSet presAssocID="{890853F0-DB4C-4380-9462-C70BE8626528}" presName="text0" presStyleLbl="node1" presStyleIdx="2" presStyleCnt="7" custScaleX="343200" custScaleY="51179" custRadScaleRad="65126" custRadScaleInc="9779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0330201-A04F-4601-9988-D7D43294FABE}" type="pres">
      <dgm:prSet presAssocID="{C4C46C2B-73B7-4937-8808-84BB3E152E21}" presName="Name56" presStyleLbl="parChTrans1D2" presStyleIdx="2" presStyleCnt="6"/>
      <dgm:spPr/>
      <dgm:t>
        <a:bodyPr/>
        <a:lstStyle/>
        <a:p>
          <a:endParaRPr lang="pt-BR"/>
        </a:p>
      </dgm:t>
    </dgm:pt>
    <dgm:pt modelId="{A0E8B041-21AF-4F4C-98C8-F6CBE3267961}" type="pres">
      <dgm:prSet presAssocID="{4D77004E-41BF-4AC8-9A7F-EDB82775E292}" presName="text0" presStyleLbl="node1" presStyleIdx="3" presStyleCnt="7" custScaleX="343200" custScaleY="51179" custRadScaleRad="71514" custRadScaleInc="-1863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3A1C77C-F3EF-46E9-BB53-E3F1A77329B8}" type="pres">
      <dgm:prSet presAssocID="{F7479310-2997-45CC-BF82-7BD4F7AC8C2E}" presName="Name56" presStyleLbl="parChTrans1D2" presStyleIdx="3" presStyleCnt="6"/>
      <dgm:spPr/>
      <dgm:t>
        <a:bodyPr/>
        <a:lstStyle/>
        <a:p>
          <a:endParaRPr lang="pt-BR"/>
        </a:p>
      </dgm:t>
    </dgm:pt>
    <dgm:pt modelId="{2CCBDF83-EAB3-4DEA-9CCA-EDF64FBCE560}" type="pres">
      <dgm:prSet presAssocID="{015AA349-4B6D-4BE7-A03C-D824CE52BD8B}" presName="text0" presStyleLbl="node1" presStyleIdx="4" presStyleCnt="7" custScaleX="343200" custScaleY="51179" custRadScaleRad="79949" custRadScaleInc="-13841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749935D-ABFD-4193-8010-9C386EB69A62}" type="pres">
      <dgm:prSet presAssocID="{A9A18E60-4CD1-4715-A687-61BF9630DB84}" presName="Name56" presStyleLbl="parChTrans1D2" presStyleIdx="4" presStyleCnt="6"/>
      <dgm:spPr/>
      <dgm:t>
        <a:bodyPr/>
        <a:lstStyle/>
        <a:p>
          <a:endParaRPr lang="pt-BR"/>
        </a:p>
      </dgm:t>
    </dgm:pt>
    <dgm:pt modelId="{1B29EC95-87B0-44B1-816B-279028E1DFEC}" type="pres">
      <dgm:prSet presAssocID="{1D558B55-80E4-4699-9988-F89F288004E9}" presName="text0" presStyleLbl="node1" presStyleIdx="5" presStyleCnt="7" custScaleX="343200" custScaleY="51179" custRadScaleRad="89310" custRadScaleInc="-1749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2456B6F-7E4D-4B00-B33C-34EB32F1F675}" type="pres">
      <dgm:prSet presAssocID="{3450FB0E-A3BB-4CE4-9F96-00EB34F01D26}" presName="Name56" presStyleLbl="parChTrans1D2" presStyleIdx="5" presStyleCnt="6"/>
      <dgm:spPr/>
      <dgm:t>
        <a:bodyPr/>
        <a:lstStyle/>
        <a:p>
          <a:endParaRPr lang="pt-BR"/>
        </a:p>
      </dgm:t>
    </dgm:pt>
    <dgm:pt modelId="{E2A41708-CA69-4730-A19F-BDAE368C71B4}" type="pres">
      <dgm:prSet presAssocID="{4FFC3EC8-DB28-4AE1-8349-600B16827718}" presName="text0" presStyleLbl="node1" presStyleIdx="6" presStyleCnt="7" custScaleX="343200" custScaleY="51179" custRadScaleRad="65399" custRadScaleInc="40550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154ABE5-DC57-46AE-8BD4-C7B960A1A4EE}" srcId="{05F2467E-61B3-4020-8A2E-CFAF5DC80F4D}" destId="{3D7BD4E9-D120-4EB1-8C82-5B0730408CE1}" srcOrd="4" destOrd="0" parTransId="{2F8980B4-3373-4B23-9E64-54AFE8D9009A}" sibTransId="{CE33CAB5-733C-4B20-804B-F4270459D3AE}"/>
    <dgm:cxn modelId="{463AE2D4-7188-443B-AA2B-197F22F40928}" type="presOf" srcId="{379CA2A1-DAE2-4297-BBC6-962AE0EAAB95}" destId="{CC8C245C-9FA4-424A-B242-FC7197704647}" srcOrd="0" destOrd="0" presId="urn:microsoft.com/office/officeart/2008/layout/RadialCluster"/>
    <dgm:cxn modelId="{EFCE7618-2E94-4345-8BFA-CACFDB24A5B5}" srcId="{05F2467E-61B3-4020-8A2E-CFAF5DC80F4D}" destId="{907C811D-2895-467B-BEAF-9B9027795432}" srcOrd="3" destOrd="0" parTransId="{E81C0EB6-11D2-4449-8921-6EA3B41381CB}" sibTransId="{44615B30-9318-47D0-837C-26A7F3BB2BB2}"/>
    <dgm:cxn modelId="{298B541B-D8E7-4859-AA8E-64562DF307CE}" srcId="{05F2467E-61B3-4020-8A2E-CFAF5DC80F4D}" destId="{88CF2C85-022B-40D9-AAD7-E4D75E5A74B5}" srcOrd="5" destOrd="0" parTransId="{87CFAF27-69F4-4131-8614-18D155A3D2A5}" sibTransId="{D8D255F3-B90E-4BBE-8B4E-2200D2E00187}"/>
    <dgm:cxn modelId="{8F567276-3BD8-46BD-B1DF-A1D77960ACFD}" srcId="{7E1AD542-6364-457F-8C0B-0F5DCFF825E8}" destId="{4D77004E-41BF-4AC8-9A7F-EDB82775E292}" srcOrd="2" destOrd="0" parTransId="{C4C46C2B-73B7-4937-8808-84BB3E152E21}" sibTransId="{2F96E1E3-09E3-47A4-9DD3-34EB84A32825}"/>
    <dgm:cxn modelId="{1A2FB90E-9528-47D5-9DEB-8B2A5FB9D1A4}" type="presOf" srcId="{C4C46C2B-73B7-4937-8808-84BB3E152E21}" destId="{20330201-A04F-4601-9988-D7D43294FABE}" srcOrd="0" destOrd="0" presId="urn:microsoft.com/office/officeart/2008/layout/RadialCluster"/>
    <dgm:cxn modelId="{1FD5C8C8-7056-4FF6-BBD4-428B508D4726}" type="presOf" srcId="{1D558B55-80E4-4699-9988-F89F288004E9}" destId="{1B29EC95-87B0-44B1-816B-279028E1DFEC}" srcOrd="0" destOrd="0" presId="urn:microsoft.com/office/officeart/2008/layout/RadialCluster"/>
    <dgm:cxn modelId="{499A1C38-9FD6-4EBA-99C7-BA3D2A1E70AC}" type="presOf" srcId="{05F2467E-61B3-4020-8A2E-CFAF5DC80F4D}" destId="{5C23A419-6F66-44C5-A6F9-CD2656BB7471}" srcOrd="0" destOrd="0" presId="urn:microsoft.com/office/officeart/2008/layout/RadialCluster"/>
    <dgm:cxn modelId="{6FBF658F-E557-46FD-B740-771404A051DB}" type="presOf" srcId="{A9A18E60-4CD1-4715-A687-61BF9630DB84}" destId="{6749935D-ABFD-4193-8010-9C386EB69A62}" srcOrd="0" destOrd="0" presId="urn:microsoft.com/office/officeart/2008/layout/RadialCluster"/>
    <dgm:cxn modelId="{9AD97B51-4AF6-44FF-AFFA-1E6DA1A8C0EE}" type="presOf" srcId="{F7479310-2997-45CC-BF82-7BD4F7AC8C2E}" destId="{F3A1C77C-F3EF-46E9-BB53-E3F1A77329B8}" srcOrd="0" destOrd="0" presId="urn:microsoft.com/office/officeart/2008/layout/RadialCluster"/>
    <dgm:cxn modelId="{C5BA83F1-DAAF-4271-BC85-B32184AB07EE}" srcId="{7E1AD542-6364-457F-8C0B-0F5DCFF825E8}" destId="{4FFC3EC8-DB28-4AE1-8349-600B16827718}" srcOrd="5" destOrd="0" parTransId="{3450FB0E-A3BB-4CE4-9F96-00EB34F01D26}" sibTransId="{3F2093D8-0A30-4058-B6BC-B0DEB4F20A82}"/>
    <dgm:cxn modelId="{CDF0E3E9-8A89-4C65-A9A6-A9636540D619}" srcId="{05F2467E-61B3-4020-8A2E-CFAF5DC80F4D}" destId="{A374CF62-0ADB-4182-8EF2-AFA4D5F8A4B6}" srcOrd="1" destOrd="0" parTransId="{2A2DEA91-D991-4534-BAF7-A1DB9A36321C}" sibTransId="{29CB0332-B832-43A0-981D-8F5EE6454143}"/>
    <dgm:cxn modelId="{FE20D9B7-C4B8-4615-A1E2-0A59D1F56315}" srcId="{7E1AD542-6364-457F-8C0B-0F5DCFF825E8}" destId="{24F5F744-27A4-4C2F-B741-B9B25FCB87A7}" srcOrd="0" destOrd="0" parTransId="{D0AF0C3C-2229-4FA4-BAED-5FBC131D718F}" sibTransId="{963AB69F-A7D5-43CE-85F3-381AA34E0169}"/>
    <dgm:cxn modelId="{4B1A35CC-2135-4246-846B-6DA49BA87113}" type="presOf" srcId="{D0AF0C3C-2229-4FA4-BAED-5FBC131D718F}" destId="{E49482A6-6FAF-4911-89F6-C0702723C987}" srcOrd="0" destOrd="0" presId="urn:microsoft.com/office/officeart/2008/layout/RadialCluster"/>
    <dgm:cxn modelId="{CC3AEFDA-9FE2-48C0-A702-785694363E1B}" type="presOf" srcId="{890853F0-DB4C-4380-9462-C70BE8626528}" destId="{19780470-0B05-42E9-8EB4-B128EEA794E1}" srcOrd="0" destOrd="0" presId="urn:microsoft.com/office/officeart/2008/layout/RadialCluster"/>
    <dgm:cxn modelId="{2C4D1356-5FD3-4634-A30D-218DF66DC01B}" type="presOf" srcId="{015AA349-4B6D-4BE7-A03C-D824CE52BD8B}" destId="{2CCBDF83-EAB3-4DEA-9CCA-EDF64FBCE560}" srcOrd="0" destOrd="0" presId="urn:microsoft.com/office/officeart/2008/layout/RadialCluster"/>
    <dgm:cxn modelId="{51F11159-52A8-4C71-9418-17EB60866064}" srcId="{7E1AD542-6364-457F-8C0B-0F5DCFF825E8}" destId="{015AA349-4B6D-4BE7-A03C-D824CE52BD8B}" srcOrd="3" destOrd="0" parTransId="{F7479310-2997-45CC-BF82-7BD4F7AC8C2E}" sibTransId="{D0C391F0-4EA2-40DB-BD62-6073016C8157}"/>
    <dgm:cxn modelId="{59B35F34-1DE4-4385-92B7-DD75F33BD0B6}" srcId="{7E1AD542-6364-457F-8C0B-0F5DCFF825E8}" destId="{1D558B55-80E4-4699-9988-F89F288004E9}" srcOrd="4" destOrd="0" parTransId="{A9A18E60-4CD1-4715-A687-61BF9630DB84}" sibTransId="{6532049D-5A17-4BD3-A1C8-12C5D9EAD22A}"/>
    <dgm:cxn modelId="{4671009D-D15E-4476-83E5-5AECA0E61C39}" srcId="{05F2467E-61B3-4020-8A2E-CFAF5DC80F4D}" destId="{C2BA6C4E-ACDF-4BFE-8251-EAF5B71BBDEC}" srcOrd="2" destOrd="0" parTransId="{1E70B897-9C11-4D9F-889B-A6292A5994C7}" sibTransId="{EC8A1455-A5B8-43F5-9FA4-9FA8F81C0B68}"/>
    <dgm:cxn modelId="{A4931A25-5116-4574-87D1-D2B654A7BC05}" type="presOf" srcId="{24F5F744-27A4-4C2F-B741-B9B25FCB87A7}" destId="{22DE0CE4-9C37-4A07-8EEC-B5A24E1F3EC9}" srcOrd="0" destOrd="0" presId="urn:microsoft.com/office/officeart/2008/layout/RadialCluster"/>
    <dgm:cxn modelId="{665D93D9-113A-4FCC-A911-CCDFCE8952F2}" type="presOf" srcId="{3450FB0E-A3BB-4CE4-9F96-00EB34F01D26}" destId="{E2456B6F-7E4D-4B00-B33C-34EB32F1F675}" srcOrd="0" destOrd="0" presId="urn:microsoft.com/office/officeart/2008/layout/RadialCluster"/>
    <dgm:cxn modelId="{DAD27F3F-0F36-45AC-87E0-B50FCB98F62E}" srcId="{05F2467E-61B3-4020-8A2E-CFAF5DC80F4D}" destId="{7E1AD542-6364-457F-8C0B-0F5DCFF825E8}" srcOrd="0" destOrd="0" parTransId="{30924485-6745-4216-B10F-E71531E69168}" sibTransId="{723BA2E7-47EB-4E40-BCB6-7248D4B32B09}"/>
    <dgm:cxn modelId="{1907BDC8-945A-4666-83A7-50D4EAAD8C1C}" type="presOf" srcId="{4D77004E-41BF-4AC8-9A7F-EDB82775E292}" destId="{A0E8B041-21AF-4F4C-98C8-F6CBE3267961}" srcOrd="0" destOrd="0" presId="urn:microsoft.com/office/officeart/2008/layout/RadialCluster"/>
    <dgm:cxn modelId="{293BC4D3-CB2D-4BF3-9D82-CDB603A7FB4B}" srcId="{7E1AD542-6364-457F-8C0B-0F5DCFF825E8}" destId="{890853F0-DB4C-4380-9462-C70BE8626528}" srcOrd="1" destOrd="0" parTransId="{379CA2A1-DAE2-4297-BBC6-962AE0EAAB95}" sibTransId="{25D15904-5CFA-4C79-8B38-A707A40C5B8D}"/>
    <dgm:cxn modelId="{005B5279-4344-40A1-9661-112FEE62C64D}" type="presOf" srcId="{7E1AD542-6364-457F-8C0B-0F5DCFF825E8}" destId="{A379C04D-8438-4B6D-B57F-0C680FEF0BD8}" srcOrd="0" destOrd="0" presId="urn:microsoft.com/office/officeart/2008/layout/RadialCluster"/>
    <dgm:cxn modelId="{BD84938C-A9DC-4D62-A063-7A78A0976CD5}" type="presOf" srcId="{4FFC3EC8-DB28-4AE1-8349-600B16827718}" destId="{E2A41708-CA69-4730-A19F-BDAE368C71B4}" srcOrd="0" destOrd="0" presId="urn:microsoft.com/office/officeart/2008/layout/RadialCluster"/>
    <dgm:cxn modelId="{2D57B88A-131F-4E59-9FEA-075B20ED6652}" type="presParOf" srcId="{5C23A419-6F66-44C5-A6F9-CD2656BB7471}" destId="{B91072A3-53B2-40AC-A347-785F391DD8EA}" srcOrd="0" destOrd="0" presId="urn:microsoft.com/office/officeart/2008/layout/RadialCluster"/>
    <dgm:cxn modelId="{5B0FCC9D-3674-4B82-AB6B-6D54DAAB6F3C}" type="presParOf" srcId="{B91072A3-53B2-40AC-A347-785F391DD8EA}" destId="{A379C04D-8438-4B6D-B57F-0C680FEF0BD8}" srcOrd="0" destOrd="0" presId="urn:microsoft.com/office/officeart/2008/layout/RadialCluster"/>
    <dgm:cxn modelId="{0992AEA0-DFE4-4A57-932F-5DEA77F918E2}" type="presParOf" srcId="{B91072A3-53B2-40AC-A347-785F391DD8EA}" destId="{E49482A6-6FAF-4911-89F6-C0702723C987}" srcOrd="1" destOrd="0" presId="urn:microsoft.com/office/officeart/2008/layout/RadialCluster"/>
    <dgm:cxn modelId="{A3D6C808-E07E-4295-B7D8-C6A8C906FB7A}" type="presParOf" srcId="{B91072A3-53B2-40AC-A347-785F391DD8EA}" destId="{22DE0CE4-9C37-4A07-8EEC-B5A24E1F3EC9}" srcOrd="2" destOrd="0" presId="urn:microsoft.com/office/officeart/2008/layout/RadialCluster"/>
    <dgm:cxn modelId="{9F269FBE-0CF8-4F29-BF50-9AD83FC6082C}" type="presParOf" srcId="{B91072A3-53B2-40AC-A347-785F391DD8EA}" destId="{CC8C245C-9FA4-424A-B242-FC7197704647}" srcOrd="3" destOrd="0" presId="urn:microsoft.com/office/officeart/2008/layout/RadialCluster"/>
    <dgm:cxn modelId="{F209A4A8-7647-4640-9D66-298FBA3B7D15}" type="presParOf" srcId="{B91072A3-53B2-40AC-A347-785F391DD8EA}" destId="{19780470-0B05-42E9-8EB4-B128EEA794E1}" srcOrd="4" destOrd="0" presId="urn:microsoft.com/office/officeart/2008/layout/RadialCluster"/>
    <dgm:cxn modelId="{9EA0434E-A1D0-4325-AA3E-90A9CDE3EF2C}" type="presParOf" srcId="{B91072A3-53B2-40AC-A347-785F391DD8EA}" destId="{20330201-A04F-4601-9988-D7D43294FABE}" srcOrd="5" destOrd="0" presId="urn:microsoft.com/office/officeart/2008/layout/RadialCluster"/>
    <dgm:cxn modelId="{73B725D4-C7DB-4D1C-AD70-CF154D10BF3F}" type="presParOf" srcId="{B91072A3-53B2-40AC-A347-785F391DD8EA}" destId="{A0E8B041-21AF-4F4C-98C8-F6CBE3267961}" srcOrd="6" destOrd="0" presId="urn:microsoft.com/office/officeart/2008/layout/RadialCluster"/>
    <dgm:cxn modelId="{616DF75D-1219-44FE-8B8F-7FAA67A68C6B}" type="presParOf" srcId="{B91072A3-53B2-40AC-A347-785F391DD8EA}" destId="{F3A1C77C-F3EF-46E9-BB53-E3F1A77329B8}" srcOrd="7" destOrd="0" presId="urn:microsoft.com/office/officeart/2008/layout/RadialCluster"/>
    <dgm:cxn modelId="{CF17AE1C-9F9C-4B74-8BD3-3600D60B5809}" type="presParOf" srcId="{B91072A3-53B2-40AC-A347-785F391DD8EA}" destId="{2CCBDF83-EAB3-4DEA-9CCA-EDF64FBCE560}" srcOrd="8" destOrd="0" presId="urn:microsoft.com/office/officeart/2008/layout/RadialCluster"/>
    <dgm:cxn modelId="{40DE898E-441D-4D87-BFDB-44CE41ED47FE}" type="presParOf" srcId="{B91072A3-53B2-40AC-A347-785F391DD8EA}" destId="{6749935D-ABFD-4193-8010-9C386EB69A62}" srcOrd="9" destOrd="0" presId="urn:microsoft.com/office/officeart/2008/layout/RadialCluster"/>
    <dgm:cxn modelId="{F643FD28-1DA1-43D8-81CB-15F3856B24E5}" type="presParOf" srcId="{B91072A3-53B2-40AC-A347-785F391DD8EA}" destId="{1B29EC95-87B0-44B1-816B-279028E1DFEC}" srcOrd="10" destOrd="0" presId="urn:microsoft.com/office/officeart/2008/layout/RadialCluster"/>
    <dgm:cxn modelId="{026F2365-74EB-443C-88FE-7EF373A0D6B3}" type="presParOf" srcId="{B91072A3-53B2-40AC-A347-785F391DD8EA}" destId="{E2456B6F-7E4D-4B00-B33C-34EB32F1F675}" srcOrd="11" destOrd="0" presId="urn:microsoft.com/office/officeart/2008/layout/RadialCluster"/>
    <dgm:cxn modelId="{D18AA36F-CF99-414C-B32C-4BC22620C699}" type="presParOf" srcId="{B91072A3-53B2-40AC-A347-785F391DD8EA}" destId="{E2A41708-CA69-4730-A19F-BDAE368C71B4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8CE155-B6A7-4BBC-9D48-F4315C18DB1C}">
      <dsp:nvSpPr>
        <dsp:cNvPr id="0" name=""/>
        <dsp:cNvSpPr/>
      </dsp:nvSpPr>
      <dsp:spPr>
        <a:xfrm>
          <a:off x="12134" y="-174812"/>
          <a:ext cx="8390558" cy="5593723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918E40-7C9F-41C6-BE6A-C809ABBB5250}">
      <dsp:nvSpPr>
        <dsp:cNvPr id="0" name=""/>
        <dsp:cNvSpPr/>
      </dsp:nvSpPr>
      <dsp:spPr>
        <a:xfrm>
          <a:off x="1094942" y="3751723"/>
          <a:ext cx="192982" cy="192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ADB402-7134-492B-80D6-EC77ED54C4B1}">
      <dsp:nvSpPr>
        <dsp:cNvPr id="0" name=""/>
        <dsp:cNvSpPr/>
      </dsp:nvSpPr>
      <dsp:spPr>
        <a:xfrm>
          <a:off x="1238962" y="3940581"/>
          <a:ext cx="2619846" cy="9880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258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1997: Editada a Convenção </a:t>
          </a:r>
          <a:r>
            <a:rPr lang="pt-BR" sz="2000" b="0" kern="120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(País não é membro da OCDE)</a:t>
          </a:r>
          <a:endParaRPr lang="pt-BR" sz="2000" b="0" kern="1200" dirty="0">
            <a:solidFill>
              <a:srgbClr val="C00000"/>
            </a:solidFill>
            <a:latin typeface="Century Gothic" panose="020B0502020202020204" pitchFamily="34" charset="0"/>
            <a:cs typeface="Arial" panose="020B0604020202020204" pitchFamily="34" charset="0"/>
          </a:endParaRPr>
        </a:p>
      </dsp:txBody>
      <dsp:txXfrm>
        <a:off x="1238962" y="3940581"/>
        <a:ext cx="2619846" cy="988079"/>
      </dsp:txXfrm>
    </dsp:sp>
    <dsp:sp modelId="{541C0EB1-6B94-4BE4-9EFB-0779372A1E73}">
      <dsp:nvSpPr>
        <dsp:cNvPr id="0" name=""/>
        <dsp:cNvSpPr/>
      </dsp:nvSpPr>
      <dsp:spPr>
        <a:xfrm>
          <a:off x="2535101" y="2527586"/>
          <a:ext cx="335622" cy="3356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6DF29F-3BF0-4C2D-B58E-32E72CABEF16}">
      <dsp:nvSpPr>
        <dsp:cNvPr id="0" name=""/>
        <dsp:cNvSpPr/>
      </dsp:nvSpPr>
      <dsp:spPr>
        <a:xfrm>
          <a:off x="2750834" y="2687767"/>
          <a:ext cx="2880316" cy="680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39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2000: Congresso ratifica a Convenção </a:t>
          </a:r>
          <a:r>
            <a:rPr lang="pt-BR" sz="2000" b="0" kern="120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(em vigor no País)</a:t>
          </a:r>
          <a:endParaRPr lang="pt-BR" sz="2000" b="0" kern="1200" dirty="0">
            <a:solidFill>
              <a:srgbClr val="C00000"/>
            </a:solidFill>
            <a:latin typeface="Century Gothic" panose="020B0502020202020204" pitchFamily="34" charset="0"/>
            <a:cs typeface="Arial" panose="020B0604020202020204" pitchFamily="34" charset="0"/>
          </a:endParaRPr>
        </a:p>
      </dsp:txBody>
      <dsp:txXfrm>
        <a:off x="2750834" y="2687767"/>
        <a:ext cx="2880316" cy="680045"/>
      </dsp:txXfrm>
    </dsp:sp>
    <dsp:sp modelId="{DBB2C1E4-C5E0-4561-A485-4A946AF8E5EB}">
      <dsp:nvSpPr>
        <dsp:cNvPr id="0" name=""/>
        <dsp:cNvSpPr/>
      </dsp:nvSpPr>
      <dsp:spPr>
        <a:xfrm>
          <a:off x="4106628" y="1663490"/>
          <a:ext cx="444699" cy="4446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291A27-E59E-44C2-87D5-EC81DAF27C73}">
      <dsp:nvSpPr>
        <dsp:cNvPr id="0" name=""/>
        <dsp:cNvSpPr/>
      </dsp:nvSpPr>
      <dsp:spPr>
        <a:xfrm>
          <a:off x="4330786" y="2126252"/>
          <a:ext cx="3709257" cy="1454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5637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2002: Alteração CP </a:t>
          </a:r>
          <a:r>
            <a:rPr lang="pt-BR" sz="2000" b="0" kern="120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(Crimes contra Adm. Pub. Estrang.)</a:t>
          </a:r>
          <a:endParaRPr lang="pt-BR" sz="2000" b="0" kern="1200" dirty="0">
            <a:solidFill>
              <a:srgbClr val="C00000"/>
            </a:solidFill>
            <a:latin typeface="Century Gothic" panose="020B0502020202020204" pitchFamily="34" charset="0"/>
            <a:cs typeface="Arial" panose="020B0604020202020204" pitchFamily="34" charset="0"/>
          </a:endParaRPr>
        </a:p>
      </dsp:txBody>
      <dsp:txXfrm>
        <a:off x="4330786" y="2126252"/>
        <a:ext cx="3709257" cy="1454138"/>
      </dsp:txXfrm>
    </dsp:sp>
    <dsp:sp modelId="{2577B19C-D557-4CC8-B638-5F3178A8AB73}">
      <dsp:nvSpPr>
        <dsp:cNvPr id="0" name=""/>
        <dsp:cNvSpPr/>
      </dsp:nvSpPr>
      <dsp:spPr>
        <a:xfrm>
          <a:off x="5938022" y="1046129"/>
          <a:ext cx="595729" cy="5957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A84C22-58AE-42FF-A7F0-7B1550CE5DE1}">
      <dsp:nvSpPr>
        <dsp:cNvPr id="0" name=""/>
        <dsp:cNvSpPr/>
      </dsp:nvSpPr>
      <dsp:spPr>
        <a:xfrm>
          <a:off x="6267856" y="1087416"/>
          <a:ext cx="2650214" cy="783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5665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300"/>
            </a:spcAft>
          </a:pPr>
          <a:r>
            <a:rPr lang="pt-BR" sz="2000" b="1" kern="120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2013: Lei Anticorrupção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  </a:t>
          </a:r>
          <a:r>
            <a:rPr lang="pt-BR" sz="2000" b="0" kern="1200" dirty="0" smtClean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rPr>
            <a:t>(Lei 12.846)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000" b="1" kern="1200" dirty="0"/>
        </a:p>
      </dsp:txBody>
      <dsp:txXfrm>
        <a:off x="6267856" y="1087416"/>
        <a:ext cx="2650214" cy="78392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79C04D-8438-4B6D-B57F-0C680FEF0BD8}">
      <dsp:nvSpPr>
        <dsp:cNvPr id="0" name=""/>
        <dsp:cNvSpPr/>
      </dsp:nvSpPr>
      <dsp:spPr>
        <a:xfrm>
          <a:off x="21" y="2448251"/>
          <a:ext cx="2044809" cy="1786658"/>
        </a:xfrm>
        <a:prstGeom prst="roundRect">
          <a:avLst/>
        </a:prstGeom>
        <a:solidFill>
          <a:schemeClr val="accent1">
            <a:alpha val="7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b="1" kern="1200" dirty="0" smtClean="0">
              <a:solidFill>
                <a:srgbClr val="C00000"/>
              </a:solidFill>
            </a:rPr>
            <a:t>FATO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b="1" kern="1200" dirty="0" smtClean="0">
              <a:solidFill>
                <a:srgbClr val="C00000"/>
              </a:solidFill>
            </a:rPr>
            <a:t>ILÍCITO</a:t>
          </a:r>
          <a:endParaRPr lang="pt-BR" sz="3000" b="1" kern="1200" dirty="0">
            <a:solidFill>
              <a:srgbClr val="C00000"/>
            </a:solidFill>
          </a:endParaRPr>
        </a:p>
      </dsp:txBody>
      <dsp:txXfrm>
        <a:off x="21" y="2448251"/>
        <a:ext cx="2044809" cy="1786658"/>
      </dsp:txXfrm>
    </dsp:sp>
    <dsp:sp modelId="{E49482A6-6FAF-4911-89F6-C0702723C987}">
      <dsp:nvSpPr>
        <dsp:cNvPr id="0" name=""/>
        <dsp:cNvSpPr/>
      </dsp:nvSpPr>
      <dsp:spPr>
        <a:xfrm rot="19892491">
          <a:off x="1921935" y="2302781"/>
          <a:ext cx="203406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406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DE0CE4-9C37-4A07-8EEC-B5A24E1F3EC9}">
      <dsp:nvSpPr>
        <dsp:cNvPr id="0" name=""/>
        <dsp:cNvSpPr/>
      </dsp:nvSpPr>
      <dsp:spPr>
        <a:xfrm>
          <a:off x="2377479" y="1152139"/>
          <a:ext cx="4139997" cy="666003"/>
        </a:xfrm>
        <a:prstGeom prst="roundRect">
          <a:avLst/>
        </a:prstGeom>
        <a:solidFill>
          <a:srgbClr val="CCFF99">
            <a:alpha val="65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Lei Anticorrupção  - Administrativas e Judiciais</a:t>
          </a:r>
          <a:endParaRPr lang="pt-BR" sz="1600" kern="1200" dirty="0"/>
        </a:p>
      </dsp:txBody>
      <dsp:txXfrm>
        <a:off x="2377479" y="1152139"/>
        <a:ext cx="4139997" cy="666003"/>
      </dsp:txXfrm>
    </dsp:sp>
    <dsp:sp modelId="{CC8C245C-9FA4-424A-B242-FC7197704647}">
      <dsp:nvSpPr>
        <dsp:cNvPr id="0" name=""/>
        <dsp:cNvSpPr/>
      </dsp:nvSpPr>
      <dsp:spPr>
        <a:xfrm rot="21350050">
          <a:off x="2042151" y="3193435"/>
          <a:ext cx="202847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2847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780470-0B05-42E9-8EB4-B128EEA794E1}">
      <dsp:nvSpPr>
        <dsp:cNvPr id="0" name=""/>
        <dsp:cNvSpPr/>
      </dsp:nvSpPr>
      <dsp:spPr>
        <a:xfrm>
          <a:off x="4067944" y="2664297"/>
          <a:ext cx="4104003" cy="612001"/>
        </a:xfrm>
        <a:prstGeom prst="roundRect">
          <a:avLst/>
        </a:prstGeom>
        <a:solidFill>
          <a:srgbClr val="CCFF99">
            <a:alpha val="65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Leis de licitações e Contratos –Administrativas e Penais</a:t>
          </a:r>
          <a:endParaRPr lang="pt-BR" sz="1500" kern="1200" dirty="0"/>
        </a:p>
      </dsp:txBody>
      <dsp:txXfrm>
        <a:off x="4067944" y="2664297"/>
        <a:ext cx="4104003" cy="612001"/>
      </dsp:txXfrm>
    </dsp:sp>
    <dsp:sp modelId="{20330201-A04F-4601-9988-D7D43294FABE}">
      <dsp:nvSpPr>
        <dsp:cNvPr id="0" name=""/>
        <dsp:cNvSpPr/>
      </dsp:nvSpPr>
      <dsp:spPr>
        <a:xfrm rot="234865">
          <a:off x="2042465" y="3480756"/>
          <a:ext cx="202785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2785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E8B041-21AF-4F4C-98C8-F6CBE3267961}">
      <dsp:nvSpPr>
        <dsp:cNvPr id="0" name=""/>
        <dsp:cNvSpPr/>
      </dsp:nvSpPr>
      <dsp:spPr>
        <a:xfrm>
          <a:off x="4067953" y="3384382"/>
          <a:ext cx="4104003" cy="612001"/>
        </a:xfrm>
        <a:prstGeom prst="roundRect">
          <a:avLst/>
        </a:prstGeom>
        <a:solidFill>
          <a:srgbClr val="CCFF99">
            <a:alpha val="65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Lei Orgânica do TCU – Administrativas</a:t>
          </a:r>
          <a:endParaRPr lang="pt-BR" sz="1700" b="1" kern="1200" cap="small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067953" y="3384382"/>
        <a:ext cx="4104003" cy="612001"/>
      </dsp:txXfrm>
    </dsp:sp>
    <dsp:sp modelId="{F3A1C77C-F3EF-46E9-BB53-E3F1A77329B8}">
      <dsp:nvSpPr>
        <dsp:cNvPr id="0" name=""/>
        <dsp:cNvSpPr/>
      </dsp:nvSpPr>
      <dsp:spPr>
        <a:xfrm rot="751802">
          <a:off x="2015427" y="3836634"/>
          <a:ext cx="246903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6903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CBDF83-EAB3-4DEA-9CCA-EDF64FBCE560}">
      <dsp:nvSpPr>
        <dsp:cNvPr id="0" name=""/>
        <dsp:cNvSpPr/>
      </dsp:nvSpPr>
      <dsp:spPr>
        <a:xfrm>
          <a:off x="3779917" y="4104464"/>
          <a:ext cx="4104003" cy="612001"/>
        </a:xfrm>
        <a:prstGeom prst="roundRect">
          <a:avLst/>
        </a:prstGeom>
        <a:solidFill>
          <a:srgbClr val="CCFF99">
            <a:alpha val="65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Lei do CADE – Administrativas  e Judiciais</a:t>
          </a:r>
          <a:endParaRPr lang="pt-BR" sz="1700" b="1" kern="1200" cap="small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3779917" y="4104464"/>
        <a:ext cx="4104003" cy="612001"/>
      </dsp:txXfrm>
    </dsp:sp>
    <dsp:sp modelId="{6749935D-ABFD-4193-8010-9C386EB69A62}">
      <dsp:nvSpPr>
        <dsp:cNvPr id="0" name=""/>
        <dsp:cNvSpPr/>
      </dsp:nvSpPr>
      <dsp:spPr>
        <a:xfrm rot="1688614">
          <a:off x="1932332" y="4337301"/>
          <a:ext cx="190301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0301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29EC95-87B0-44B1-816B-279028E1DFEC}">
      <dsp:nvSpPr>
        <dsp:cNvPr id="0" name=""/>
        <dsp:cNvSpPr/>
      </dsp:nvSpPr>
      <dsp:spPr>
        <a:xfrm>
          <a:off x="2242885" y="4786110"/>
          <a:ext cx="4104003" cy="612001"/>
        </a:xfrm>
        <a:prstGeom prst="roundRect">
          <a:avLst/>
        </a:prstGeom>
        <a:solidFill>
          <a:srgbClr val="CCFF99">
            <a:alpha val="65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Código Penal  -  Judiciais </a:t>
          </a:r>
        </a:p>
        <a:p>
          <a:pPr lvl="0" algn="ctr" defTabSz="75565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(apenas Pessoa Física)</a:t>
          </a:r>
          <a:endParaRPr lang="pt-BR" altLang="pt-BR" sz="1700" b="1" kern="1200" cap="small" dirty="0" smtClean="0">
            <a:solidFill>
              <a:schemeClr val="tx1"/>
            </a:solidFill>
            <a:latin typeface="Century Gothic" panose="020B0502020202020204" pitchFamily="34" charset="0"/>
            <a:cs typeface="Arial" pitchFamily="34" charset="0"/>
          </a:endParaRPr>
        </a:p>
      </dsp:txBody>
      <dsp:txXfrm>
        <a:off x="2242885" y="4786110"/>
        <a:ext cx="4104003" cy="612001"/>
      </dsp:txXfrm>
    </dsp:sp>
    <dsp:sp modelId="{E2456B6F-7E4D-4B00-B33C-34EB32F1F675}">
      <dsp:nvSpPr>
        <dsp:cNvPr id="0" name=""/>
        <dsp:cNvSpPr/>
      </dsp:nvSpPr>
      <dsp:spPr>
        <a:xfrm rot="20849247">
          <a:off x="2014218" y="2835449"/>
          <a:ext cx="257770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7770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41708-CA69-4730-A19F-BDAE368C71B4}">
      <dsp:nvSpPr>
        <dsp:cNvPr id="0" name=""/>
        <dsp:cNvSpPr/>
      </dsp:nvSpPr>
      <dsp:spPr>
        <a:xfrm>
          <a:off x="3888156" y="1944214"/>
          <a:ext cx="4104003" cy="612001"/>
        </a:xfrm>
        <a:prstGeom prst="roundRect">
          <a:avLst/>
        </a:prstGeom>
        <a:solidFill>
          <a:srgbClr val="CCFF99">
            <a:alpha val="65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cap="small" dirty="0" smtClean="0">
              <a:solidFill>
                <a:schemeClr val="tx1"/>
              </a:solidFill>
              <a:latin typeface="Century Gothic" panose="020B0502020202020204" pitchFamily="34" charset="0"/>
            </a:rPr>
            <a:t>Lei de Improbidade (havendo agente público) –Judiciais</a:t>
          </a:r>
          <a:endParaRPr lang="pt-BR" sz="1500" kern="1200" dirty="0"/>
        </a:p>
      </dsp:txBody>
      <dsp:txXfrm>
        <a:off x="3888156" y="1944214"/>
        <a:ext cx="4104003" cy="612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F53E9-2107-46D6-80A6-DA602151063F}" type="datetimeFigureOut">
              <a:rPr lang="pt-BR" smtClean="0"/>
              <a:pPr/>
              <a:t>09/04/2016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FBC70B-F422-4D54-9416-2675E1D18C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791483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12F05-9B4B-448A-BCBA-9184DBDE9CAC}" type="datetimeFigureOut">
              <a:rPr lang="pt-BR" smtClean="0"/>
              <a:pPr/>
              <a:t>09/04/2016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FB2DB-7BF8-4BF6-921A-4E533078248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274656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FB2DB-7BF8-4BF6-921A-4E533078248D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907851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16740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8AC137C5-4377-4841-8C81-BBB57D2120A5}" type="slidenum">
              <a:rPr lang="en-US" altLang="pt-BR" sz="1200" b="0" smtClean="0">
                <a:solidFill>
                  <a:schemeClr val="tx1"/>
                </a:solidFill>
                <a:latin typeface="Times New Roman" pitchFamily="18" charset="0"/>
              </a:rPr>
              <a:pPr/>
              <a:t>44</a:t>
            </a:fld>
            <a:endParaRPr lang="en-US" altLang="pt-BR" sz="1200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11620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766F41A3-DAC6-4653-8900-646BAB1B5E91}" type="slidenum">
              <a:rPr lang="en-US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45</a:t>
            </a:fld>
            <a:endParaRPr lang="en-US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11620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766F41A3-DAC6-4653-8900-646BAB1B5E91}" type="slidenum">
              <a:rPr lang="en-US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46</a:t>
            </a:fld>
            <a:endParaRPr lang="en-US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17764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5C0F8FD0-F014-49E4-85EE-DA0B0BE6F2CD}" type="slidenum">
              <a:rPr lang="en-US" altLang="pt-BR" sz="1200" b="0" smtClean="0">
                <a:solidFill>
                  <a:schemeClr val="tx1"/>
                </a:solidFill>
                <a:latin typeface="Times New Roman" pitchFamily="18" charset="0"/>
              </a:rPr>
              <a:pPr/>
              <a:t>51</a:t>
            </a:fld>
            <a:endParaRPr lang="en-US" altLang="pt-BR" sz="1200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18788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7CD1D034-FE3A-4D51-AEE6-F2E42BC629CE}" type="slidenum">
              <a:rPr lang="en-US" altLang="pt-BR" sz="1200" b="0" smtClean="0">
                <a:solidFill>
                  <a:schemeClr val="tx1"/>
                </a:solidFill>
                <a:latin typeface="Times New Roman" pitchFamily="18" charset="0"/>
              </a:rPr>
              <a:pPr/>
              <a:t>52</a:t>
            </a:fld>
            <a:endParaRPr lang="en-US" altLang="pt-BR" sz="1200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981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19812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25329467-9EC2-4F11-942E-10CF824B1B57}" type="slidenum">
              <a:rPr lang="en-US" altLang="pt-BR" sz="1200" b="0" smtClean="0">
                <a:solidFill>
                  <a:schemeClr val="tx1"/>
                </a:solidFill>
                <a:latin typeface="Times New Roman" pitchFamily="18" charset="0"/>
              </a:rPr>
              <a:pPr/>
              <a:t>55</a:t>
            </a:fld>
            <a:endParaRPr lang="en-US" altLang="pt-BR" sz="1200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20836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93C2C469-FAE4-4CC2-B44F-DC277D510946}" type="slidenum">
              <a:rPr lang="en-US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56</a:t>
            </a:fld>
            <a:endParaRPr lang="en-US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FB2DB-7BF8-4BF6-921A-4E533078248D}" type="slidenum">
              <a:rPr lang="pt-BR" smtClean="0"/>
              <a:pPr/>
              <a:t>57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110174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23908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E7ADCB54-BF21-47D5-8581-EE3A0E7984A9}" type="slidenum">
              <a:rPr lang="en-US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59</a:t>
            </a:fld>
            <a:endParaRPr lang="en-US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25956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6A936772-1838-4433-B339-3F0942BF7009}" type="slidenum">
              <a:rPr lang="en-US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60</a:t>
            </a:fld>
            <a:endParaRPr lang="en-US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FB2DB-7BF8-4BF6-921A-4E533078248D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46864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25956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6A936772-1838-4433-B339-3F0942BF7009}" type="slidenum">
              <a:rPr lang="en-US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61</a:t>
            </a:fld>
            <a:endParaRPr lang="en-US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25956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6A936772-1838-4433-B339-3F0942BF7009}" type="slidenum">
              <a:rPr lang="en-US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62</a:t>
            </a:fld>
            <a:endParaRPr lang="en-US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06500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955CF135-4675-4A02-B8C5-51751C5120FA}" type="slidenum">
              <a:rPr lang="en-GB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35</a:t>
            </a:fld>
            <a:endParaRPr lang="en-GB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05476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7612F4F9-F2AE-4D68-9A9C-28559A198457}" type="slidenum">
              <a:rPr lang="en-GB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36</a:t>
            </a:fld>
            <a:endParaRPr lang="en-GB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07524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A05EF479-6CCE-44A3-9861-D80615D8228F}" type="slidenum">
              <a:rPr lang="en-US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37</a:t>
            </a:fld>
            <a:endParaRPr lang="en-US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08548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8E106109-1AFC-4637-AF2A-F24950C81771}" type="slidenum">
              <a:rPr lang="en-US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38</a:t>
            </a:fld>
            <a:endParaRPr lang="en-US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14692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48BF501F-2ECD-4C27-9AE9-A323E108BFAF}" type="slidenum">
              <a:rPr lang="en-GB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41</a:t>
            </a:fld>
            <a:endParaRPr lang="en-GB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15716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BB2C930F-2C86-4012-9C0A-009E3192DF35}" type="slidenum">
              <a:rPr lang="en-GB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42</a:t>
            </a:fld>
            <a:endParaRPr lang="en-GB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10596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 defTabSz="454025"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540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3925" algn="l"/>
                <a:tab pos="1851025" algn="l"/>
                <a:tab pos="2774950" algn="l"/>
                <a:tab pos="3700463" algn="l"/>
                <a:tab pos="4624388" algn="l"/>
                <a:tab pos="5551488" algn="l"/>
                <a:tab pos="6475413" algn="l"/>
                <a:tab pos="7400925" algn="l"/>
                <a:tab pos="8326438" algn="l"/>
                <a:tab pos="9251950" algn="l"/>
                <a:tab pos="10175875" algn="l"/>
              </a:tabLs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fld id="{0A575DC1-7AB8-449D-8F88-3C5E7FF57EF8}" type="slidenum">
              <a:rPr lang="en-US" altLang="pt-BR" sz="1200" b="0" smtClean="0">
                <a:solidFill>
                  <a:srgbClr val="000000"/>
                </a:solidFill>
                <a:latin typeface="Times New Roman" pitchFamily="18" charset="0"/>
              </a:rPr>
              <a:pPr/>
              <a:t>43</a:t>
            </a:fld>
            <a:endParaRPr lang="en-US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7046-C650-4FE7-BF5F-87CFDBE03791}" type="datetime1">
              <a:rPr lang="pt-BR" smtClean="0"/>
              <a:pPr/>
              <a:t>09/04/2016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B51BF-6AA2-49A9-8C09-E2E0C1E888B3}" type="datetime1">
              <a:rPr lang="pt-BR" smtClean="0"/>
              <a:pPr/>
              <a:t>09/04/2016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11F5-ED08-4E2E-A33A-D5A506642CE5}" type="datetime1">
              <a:rPr lang="pt-BR" smtClean="0"/>
              <a:pPr/>
              <a:t>09/04/2016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92372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BE6D-A1DF-4AEC-9D2F-C89ABD23A2CB}" type="datetime1">
              <a:rPr lang="pt-BR" smtClean="0"/>
              <a:pPr/>
              <a:t>09/04/2016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93D-2E8C-44A5-B15F-5F4E95030277}" type="datetime1">
              <a:rPr lang="pt-BR" smtClean="0"/>
              <a:pPr/>
              <a:t>09/04/2016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13B55-C4AE-4C24-AB35-842E3EFAF618}" type="datetime1">
              <a:rPr lang="pt-BR" smtClean="0"/>
              <a:pPr/>
              <a:t>09/04/2016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0669-D4BA-484E-90D0-6C5622AB8BBD}" type="datetime1">
              <a:rPr lang="pt-BR" smtClean="0"/>
              <a:pPr/>
              <a:t>09/04/2016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FEE5-BF4F-4F67-A65C-B38604FD51C1}" type="datetime1">
              <a:rPr lang="pt-BR" smtClean="0"/>
              <a:pPr/>
              <a:t>09/04/2016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2594-EAC8-49D2-A554-2BC67947C845}" type="datetime1">
              <a:rPr lang="pt-BR" smtClean="0"/>
              <a:pPr/>
              <a:t>09/04/2016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AE77-4FD3-4DF2-BCC1-75EF5C2385D5}" type="datetime1">
              <a:rPr lang="pt-BR" smtClean="0"/>
              <a:pPr/>
              <a:t>09/04/2016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961C-1D75-4D36-82A8-D85E9CC37C71}" type="datetime1">
              <a:rPr lang="pt-BR" smtClean="0"/>
              <a:pPr/>
              <a:t>09/04/2016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6514537-0356-4B23-8F61-FA199953015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08E2A0D-F1A1-423B-B82C-9FEC2E11F76C}" type="datetime1">
              <a:rPr lang="pt-BR" smtClean="0"/>
              <a:pPr/>
              <a:t>09/04/2016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274638"/>
            <a:ext cx="8460432" cy="1654164"/>
          </a:xfrm>
        </p:spPr>
        <p:txBody>
          <a:bodyPr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000" b="1" cap="all" spc="1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Instituto brasiliense de direito público</a:t>
            </a:r>
            <a:r>
              <a:rPr lang="pt-BR" sz="2900" b="1" cap="all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/>
            </a:r>
            <a:br>
              <a:rPr lang="pt-BR" sz="2900" b="1" cap="all" dirty="0" smtClean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pt-BR" sz="2800" b="1" cap="all" spc="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curso </a:t>
            </a:r>
            <a:r>
              <a:rPr lang="pt-BR" sz="2800" b="1" cap="all" spc="100" dirty="0">
                <a:solidFill>
                  <a:schemeClr val="tx1"/>
                </a:solidFill>
                <a:latin typeface="Century Gothic" panose="020B0502020202020204" pitchFamily="34" charset="0"/>
              </a:rPr>
              <a:t>de </a:t>
            </a:r>
            <a:r>
              <a:rPr lang="pt-BR" sz="2800" b="1" cap="all" spc="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EXTENSÃO</a:t>
            </a:r>
            <a:endParaRPr lang="pt-BR" sz="2800" b="1" cap="all" spc="1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1"/>
          </p:nvPr>
        </p:nvSpPr>
        <p:spPr>
          <a:xfrm>
            <a:off x="0" y="2708920"/>
            <a:ext cx="8460432" cy="2088232"/>
          </a:xfrm>
          <a:solidFill>
            <a:schemeClr val="accent1">
              <a:alpha val="60000"/>
            </a:schemeClr>
          </a:solidFill>
        </p:spPr>
        <p:txBody>
          <a:bodyPr anchor="ctr">
            <a:noAutofit/>
          </a:bodyPr>
          <a:lstStyle/>
          <a:p>
            <a:pPr marL="114300" indent="0" algn="ctr">
              <a:lnSpc>
                <a:spcPct val="130000"/>
              </a:lnSpc>
              <a:buNone/>
            </a:pPr>
            <a:r>
              <a:rPr lang="pt-BR" sz="40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ANTICORRUPÇÃO </a:t>
            </a:r>
            <a:r>
              <a:rPr lang="pt-BR" sz="40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EMPRESARIAL</a:t>
            </a:r>
          </a:p>
          <a:p>
            <a:pPr marL="114300" indent="0" algn="ctr">
              <a:lnSpc>
                <a:spcPct val="130000"/>
              </a:lnSpc>
              <a:buNone/>
            </a:pPr>
            <a:r>
              <a:rPr lang="pt-BR" sz="40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LEI 12.846, DE 2013  -</a:t>
            </a:r>
            <a:endParaRPr lang="pt-BR" sz="4000" b="1" cap="all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4572000" y="5417840"/>
            <a:ext cx="3888432" cy="1440160"/>
          </a:xfrm>
        </p:spPr>
        <p:txBody>
          <a:bodyPr>
            <a:noAutofit/>
          </a:bodyPr>
          <a:lstStyle/>
          <a:p>
            <a:pPr marL="114300" indent="0" algn="ctr">
              <a:spcBef>
                <a:spcPts val="400"/>
              </a:spcBef>
              <a:spcAft>
                <a:spcPts val="400"/>
              </a:spcAft>
              <a:buNone/>
            </a:pPr>
            <a:r>
              <a:rPr lang="pt-BR" sz="2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1ª Aula</a:t>
            </a:r>
          </a:p>
          <a:p>
            <a:pPr marL="114300" indent="0" algn="ctr">
              <a:spcBef>
                <a:spcPts val="400"/>
              </a:spcBef>
              <a:spcAft>
                <a:spcPts val="400"/>
              </a:spcAft>
              <a:buNone/>
            </a:pPr>
            <a:r>
              <a:rPr lang="pt-BR" sz="2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 Prof. Jorge Hage Sobrinho</a:t>
            </a:r>
            <a:endParaRPr lang="pt-BR" sz="22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14300" indent="0" algn="ctr">
              <a:spcBef>
                <a:spcPts val="400"/>
              </a:spcBef>
              <a:spcAft>
                <a:spcPts val="400"/>
              </a:spcAft>
              <a:buNone/>
            </a:pPr>
            <a:r>
              <a:rPr lang="pt-BR" sz="2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Abril de 2016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xmlns="" val="67941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6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Lucida Sans Unicode" pitchFamily="34" charset="0"/>
              </a:rPr>
              <a:t>Convenções Internacionais contra a Corrupção</a:t>
            </a:r>
            <a:r>
              <a:rPr lang="en-GB" altLang="pt-BR" sz="36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Lucida Sans Unicode" pitchFamily="34" charset="0"/>
              </a:rPr>
              <a:t> </a:t>
            </a:r>
            <a:endParaRPr lang="pt-BR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772816"/>
            <a:ext cx="2307297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72816"/>
            <a:ext cx="2281226" cy="4834105"/>
          </a:xfrm>
          <a:prstGeom prst="rect">
            <a:avLst/>
          </a:prstGeom>
          <a:noFill/>
          <a:ln w="0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6253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CONVENÇÃO DA </a:t>
            </a:r>
            <a:r>
              <a:rPr lang="pt-BR" sz="36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ONU (UNCAC)</a:t>
            </a:r>
            <a:endParaRPr lang="pt-BR" sz="3600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7848872" cy="532859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71 </a:t>
            </a:r>
            <a:r>
              <a:rPr lang="pt-BR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artigos, divididos em 8 capítulos. Os principais tratam de</a:t>
            </a:r>
            <a:r>
              <a:rPr lang="pt-B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:</a:t>
            </a:r>
          </a:p>
          <a:p>
            <a:pPr marL="114300" indent="0">
              <a:buNone/>
            </a:pPr>
            <a:endParaRPr lang="pt-BR" sz="1200" b="1" dirty="0">
              <a:latin typeface="Century Gothic" pitchFamily="34" charset="0"/>
            </a:endParaRPr>
          </a:p>
          <a:p>
            <a:pPr marL="628650" lvl="0" indent="-51435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Prevenção da Corrupção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– prevê que os Estados Partes  implementem medidas como:</a:t>
            </a:r>
          </a:p>
          <a:p>
            <a:pPr marL="925830" lvl="1" indent="-51435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sz="2100" dirty="0">
                <a:latin typeface="Century Gothic" pitchFamily="34" charset="0"/>
              </a:rPr>
              <a:t>Transparência Pública: sobre as despesas públicas; sobre o financiamento das campanhas e partidos</a:t>
            </a:r>
          </a:p>
          <a:p>
            <a:pPr marL="925830" lvl="1" indent="-51435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sz="2100" dirty="0">
                <a:latin typeface="Century Gothic" pitchFamily="34" charset="0"/>
              </a:rPr>
              <a:t>Códigos de Conduta </a:t>
            </a:r>
            <a:r>
              <a:rPr lang="pt-BR" sz="2100" dirty="0" smtClean="0">
                <a:latin typeface="Century Gothic" pitchFamily="34" charset="0"/>
              </a:rPr>
              <a:t>que </a:t>
            </a:r>
            <a:r>
              <a:rPr lang="pt-BR" sz="2100" dirty="0">
                <a:latin typeface="Century Gothic" pitchFamily="34" charset="0"/>
              </a:rPr>
              <a:t>estimulem denúncias de corrupção </a:t>
            </a:r>
            <a:r>
              <a:rPr lang="pt-BR" sz="2100" dirty="0" smtClean="0">
                <a:latin typeface="Century Gothic" pitchFamily="34" charset="0"/>
              </a:rPr>
              <a:t>pelos  servidores e restrinjam o </a:t>
            </a:r>
            <a:r>
              <a:rPr lang="pt-BR" sz="2100" dirty="0">
                <a:latin typeface="Century Gothic" pitchFamily="34" charset="0"/>
              </a:rPr>
              <a:t>recebimento de presentes</a:t>
            </a:r>
          </a:p>
          <a:p>
            <a:pPr marL="925830" lvl="1" indent="-51435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sz="2100" dirty="0" smtClean="0">
                <a:latin typeface="Century Gothic" pitchFamily="34" charset="0"/>
              </a:rPr>
              <a:t>Regulamento dos Conflitos </a:t>
            </a:r>
            <a:r>
              <a:rPr lang="pt-BR" sz="2100" dirty="0">
                <a:latin typeface="Century Gothic" pitchFamily="34" charset="0"/>
              </a:rPr>
              <a:t>de Interesses</a:t>
            </a:r>
          </a:p>
          <a:p>
            <a:pPr marL="925830" lvl="1" indent="-51435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sz="2100" dirty="0" smtClean="0">
                <a:latin typeface="Century Gothic" pitchFamily="34" charset="0"/>
              </a:rPr>
              <a:t>Processos </a:t>
            </a:r>
            <a:r>
              <a:rPr lang="pt-BR" sz="2100" dirty="0">
                <a:latin typeface="Century Gothic" pitchFamily="34" charset="0"/>
              </a:rPr>
              <a:t>de Licitação que propiciem ampla competição e critérios impessoais</a:t>
            </a:r>
          </a:p>
        </p:txBody>
      </p:sp>
    </p:spTree>
    <p:extLst>
      <p:ext uri="{BB962C8B-B14F-4D97-AF65-F5344CB8AC3E}">
        <p14:creationId xmlns:p14="http://schemas.microsoft.com/office/powerpoint/2010/main" xmlns="" val="316875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620000" cy="648072"/>
          </a:xfrm>
        </p:spPr>
        <p:txBody>
          <a:bodyPr/>
          <a:lstStyle/>
          <a:p>
            <a:r>
              <a:rPr lang="pt-BR" sz="23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Continuação</a:t>
            </a:r>
            <a:endParaRPr lang="pt-BR" sz="2300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7848872" cy="5112568"/>
          </a:xfrm>
        </p:spPr>
        <p:txBody>
          <a:bodyPr>
            <a:normAutofit/>
          </a:bodyPr>
          <a:lstStyle/>
          <a:p>
            <a:pPr marL="868680" lvl="1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5"/>
            </a:pPr>
            <a:r>
              <a:rPr lang="pt-BR" sz="2100" dirty="0" smtClean="0">
                <a:latin typeface="Century Gothic" pitchFamily="34" charset="0"/>
              </a:rPr>
              <a:t>Estímulo à participação </a:t>
            </a:r>
            <a:r>
              <a:rPr lang="pt-BR" sz="2100" dirty="0">
                <a:latin typeface="Century Gothic" pitchFamily="34" charset="0"/>
              </a:rPr>
              <a:t>da sociedade  no acompanhamento dos gastos  públicos</a:t>
            </a:r>
          </a:p>
          <a:p>
            <a:pPr marL="868680" lvl="1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5"/>
            </a:pPr>
            <a:r>
              <a:rPr lang="pt-BR" sz="2100" dirty="0" smtClean="0">
                <a:latin typeface="Century Gothic" pitchFamily="34" charset="0"/>
              </a:rPr>
              <a:t>Independência </a:t>
            </a:r>
            <a:r>
              <a:rPr lang="pt-BR" sz="2100" dirty="0">
                <a:latin typeface="Century Gothic" pitchFamily="34" charset="0"/>
              </a:rPr>
              <a:t>do Ministério Público e do Poder Judiciário</a:t>
            </a:r>
          </a:p>
          <a:p>
            <a:pPr marL="868680" lvl="1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5"/>
            </a:pPr>
            <a:r>
              <a:rPr lang="pt-BR" sz="2100" dirty="0">
                <a:latin typeface="Century Gothic" pitchFamily="34" charset="0"/>
              </a:rPr>
              <a:t>Prevenção da corrupção também no Setor Privado: </a:t>
            </a:r>
            <a:r>
              <a:rPr lang="pt-BR" sz="2100" dirty="0" smtClean="0">
                <a:latin typeface="Century Gothic" pitchFamily="34" charset="0"/>
              </a:rPr>
              <a:t>com padrões </a:t>
            </a:r>
            <a:r>
              <a:rPr lang="pt-BR" sz="2100" dirty="0">
                <a:latin typeface="Century Gothic" pitchFamily="34" charset="0"/>
              </a:rPr>
              <a:t>de auditoria e contabilidade para as empresas; </a:t>
            </a:r>
            <a:r>
              <a:rPr lang="pt-BR" sz="2100" dirty="0" smtClean="0">
                <a:latin typeface="Century Gothic" pitchFamily="34" charset="0"/>
              </a:rPr>
              <a:t>proibição de caixa </a:t>
            </a:r>
            <a:r>
              <a:rPr lang="pt-BR" sz="2100" dirty="0">
                <a:latin typeface="Century Gothic" pitchFamily="34" charset="0"/>
              </a:rPr>
              <a:t>dois; </a:t>
            </a:r>
            <a:r>
              <a:rPr lang="pt-BR" sz="2100" dirty="0" smtClean="0">
                <a:latin typeface="Century Gothic" pitchFamily="34" charset="0"/>
              </a:rPr>
              <a:t>sanções </a:t>
            </a:r>
            <a:r>
              <a:rPr lang="pt-BR" sz="2100" dirty="0">
                <a:latin typeface="Century Gothic" pitchFamily="34" charset="0"/>
              </a:rPr>
              <a:t>civis, administrativas e criminais; vedar a isenção ou redução de impostos sobre despesas com suborno e condutas afins</a:t>
            </a:r>
          </a:p>
        </p:txBody>
      </p:sp>
    </p:spTree>
    <p:extLst>
      <p:ext uri="{BB962C8B-B14F-4D97-AF65-F5344CB8AC3E}">
        <p14:creationId xmlns:p14="http://schemas.microsoft.com/office/powerpoint/2010/main" xmlns="" val="125004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620000" cy="706090"/>
          </a:xfrm>
        </p:spPr>
        <p:txBody>
          <a:bodyPr/>
          <a:lstStyle/>
          <a:p>
            <a:r>
              <a:rPr lang="pt-BR" sz="2300" b="1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Continuação</a:t>
            </a:r>
            <a:endParaRPr lang="pt-BR" sz="2300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241376"/>
            <a:ext cx="7848872" cy="4491880"/>
          </a:xfrm>
        </p:spPr>
        <p:txBody>
          <a:bodyPr>
            <a:normAutofit/>
          </a:bodyPr>
          <a:lstStyle/>
          <a:p>
            <a:pPr marL="571500" lvl="0" indent="-4572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2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Penalização e Aplicação da lei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– prevê as seguintes medidas, dentre outras;</a:t>
            </a:r>
          </a:p>
          <a:p>
            <a:pPr marL="868680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sz="2100" dirty="0">
                <a:latin typeface="Century Gothic" panose="020B0502020202020204" pitchFamily="34" charset="0"/>
              </a:rPr>
              <a:t>Tipificar como crime não apenas as formas básicas de corrupção (suborno, desvio de recursos), mas também tráfico de influência, lavagem de dinheiro, obstrução da justiça, fraude e apropriação indébita, enriquecimento ilícito.</a:t>
            </a:r>
          </a:p>
          <a:p>
            <a:pPr marL="868680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sz="2100" dirty="0">
                <a:latin typeface="Century Gothic" panose="020B0502020202020204" pitchFamily="34" charset="0"/>
              </a:rPr>
              <a:t>Aplicar efetivamente as leis existentes</a:t>
            </a:r>
          </a:p>
          <a:p>
            <a:pPr marL="411480" lvl="1" indent="0">
              <a:buClr>
                <a:srgbClr val="C00000"/>
              </a:buClr>
              <a:buNone/>
            </a:pPr>
            <a:endParaRPr lang="pt-BR" sz="2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968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620000" cy="648072"/>
          </a:xfrm>
        </p:spPr>
        <p:txBody>
          <a:bodyPr/>
          <a:lstStyle/>
          <a:p>
            <a:r>
              <a:rPr lang="pt-BR" sz="23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Continuação</a:t>
            </a:r>
            <a:endParaRPr lang="pt-BR" sz="2300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340768"/>
            <a:ext cx="7848872" cy="5112568"/>
          </a:xfrm>
        </p:spPr>
        <p:txBody>
          <a:bodyPr>
            <a:normAutofit/>
          </a:bodyPr>
          <a:lstStyle/>
          <a:p>
            <a:pPr marL="571500" lvl="0" indent="-4572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3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Recuperação de Ativos</a:t>
            </a:r>
          </a:p>
          <a:p>
            <a:pPr marL="868680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sz="2100" dirty="0">
                <a:latin typeface="Century Gothic" panose="020B0502020202020204" pitchFamily="34" charset="0"/>
              </a:rPr>
              <a:t>Os Estados devem apoiar-se entre si nessa matéria</a:t>
            </a:r>
          </a:p>
          <a:p>
            <a:pPr marL="868680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2"/>
            </a:pPr>
            <a:r>
              <a:rPr lang="pt-BR" sz="2100" dirty="0" smtClean="0">
                <a:latin typeface="Century Gothic" panose="020B0502020202020204" pitchFamily="34" charset="0"/>
              </a:rPr>
              <a:t>Fazer com que suas </a:t>
            </a:r>
            <a:r>
              <a:rPr lang="pt-BR" sz="2100" dirty="0">
                <a:latin typeface="Century Gothic" panose="020B0502020202020204" pitchFamily="34" charset="0"/>
              </a:rPr>
              <a:t>instituições financeiras </a:t>
            </a:r>
            <a:r>
              <a:rPr lang="pt-BR" sz="2100" dirty="0" smtClean="0">
                <a:latin typeface="Century Gothic" panose="020B0502020202020204" pitchFamily="34" charset="0"/>
              </a:rPr>
              <a:t>verifiquem </a:t>
            </a:r>
            <a:r>
              <a:rPr lang="pt-BR" sz="2100" dirty="0">
                <a:latin typeface="Century Gothic" panose="020B0502020202020204" pitchFamily="34" charset="0"/>
              </a:rPr>
              <a:t>a identidade de </a:t>
            </a:r>
            <a:r>
              <a:rPr lang="pt-BR" sz="2100" dirty="0" smtClean="0">
                <a:latin typeface="Century Gothic" panose="020B0502020202020204" pitchFamily="34" charset="0"/>
              </a:rPr>
              <a:t>seus clientes; identifiquem </a:t>
            </a:r>
            <a:r>
              <a:rPr lang="pt-BR" sz="2100" dirty="0">
                <a:latin typeface="Century Gothic" panose="020B0502020202020204" pitchFamily="34" charset="0"/>
              </a:rPr>
              <a:t>o</a:t>
            </a:r>
            <a:r>
              <a:rPr lang="pt-BR" sz="2100" dirty="0" smtClean="0">
                <a:latin typeface="Century Gothic" panose="020B0502020202020204" pitchFamily="34" charset="0"/>
              </a:rPr>
              <a:t>s </a:t>
            </a:r>
            <a:r>
              <a:rPr lang="pt-BR" sz="2100" dirty="0">
                <a:latin typeface="Century Gothic" panose="020B0502020202020204" pitchFamily="34" charset="0"/>
              </a:rPr>
              <a:t>beneficiários de contas volumosas;  </a:t>
            </a:r>
            <a:r>
              <a:rPr lang="pt-BR" sz="2100" dirty="0" smtClean="0">
                <a:latin typeface="Century Gothic" panose="020B0502020202020204" pitchFamily="34" charset="0"/>
              </a:rPr>
              <a:t>apliquem </a:t>
            </a:r>
            <a:r>
              <a:rPr lang="pt-BR" sz="2100" dirty="0">
                <a:latin typeface="Century Gothic" panose="020B0502020202020204" pitchFamily="34" charset="0"/>
              </a:rPr>
              <a:t>controles reforçados </a:t>
            </a:r>
            <a:r>
              <a:rPr lang="pt-BR" sz="2100" dirty="0" smtClean="0">
                <a:latin typeface="Century Gothic" panose="020B0502020202020204" pitchFamily="34" charset="0"/>
              </a:rPr>
              <a:t>nas </a:t>
            </a:r>
            <a:r>
              <a:rPr lang="pt-BR" sz="2100" dirty="0">
                <a:latin typeface="Century Gothic" panose="020B0502020202020204" pitchFamily="34" charset="0"/>
              </a:rPr>
              <a:t>contas de altos </a:t>
            </a:r>
            <a:r>
              <a:rPr lang="pt-BR" sz="2100" dirty="0" smtClean="0">
                <a:latin typeface="Century Gothic" panose="020B0502020202020204" pitchFamily="34" charset="0"/>
              </a:rPr>
              <a:t>funcionários, políticos, </a:t>
            </a:r>
            <a:r>
              <a:rPr lang="pt-BR" sz="2100" dirty="0" err="1" smtClean="0">
                <a:latin typeface="Century Gothic" panose="020B0502020202020204" pitchFamily="34" charset="0"/>
              </a:rPr>
              <a:t>etc</a:t>
            </a:r>
            <a:r>
              <a:rPr lang="pt-BR" sz="2100" dirty="0" smtClean="0">
                <a:latin typeface="Century Gothic" panose="020B0502020202020204" pitchFamily="34" charset="0"/>
              </a:rPr>
              <a:t>; reportem </a:t>
            </a:r>
            <a:r>
              <a:rPr lang="pt-BR" sz="2100" dirty="0">
                <a:latin typeface="Century Gothic" panose="020B0502020202020204" pitchFamily="34" charset="0"/>
              </a:rPr>
              <a:t>transações suspeitas às autoridades;  </a:t>
            </a:r>
            <a:r>
              <a:rPr lang="pt-BR" sz="2100" dirty="0" smtClean="0">
                <a:latin typeface="Century Gothic" panose="020B0502020202020204" pitchFamily="34" charset="0"/>
              </a:rPr>
              <a:t>não autorizem bancos </a:t>
            </a:r>
            <a:r>
              <a:rPr lang="pt-BR" sz="2100" dirty="0">
                <a:latin typeface="Century Gothic" panose="020B0502020202020204" pitchFamily="34" charset="0"/>
              </a:rPr>
              <a:t>sem presença </a:t>
            </a:r>
            <a:r>
              <a:rPr lang="pt-BR" sz="2100" dirty="0" smtClean="0">
                <a:latin typeface="Century Gothic" panose="020B0502020202020204" pitchFamily="34" charset="0"/>
              </a:rPr>
              <a:t>física;</a:t>
            </a:r>
          </a:p>
          <a:p>
            <a:pPr marL="868680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2"/>
            </a:pPr>
            <a:r>
              <a:rPr lang="pt-BR" sz="2100" dirty="0">
                <a:latin typeface="Century Gothic" panose="020B0502020202020204" pitchFamily="34" charset="0"/>
              </a:rPr>
              <a:t>Viabilizar </a:t>
            </a:r>
            <a:r>
              <a:rPr lang="pt-BR" sz="2100" dirty="0" smtClean="0">
                <a:latin typeface="Century Gothic" panose="020B0502020202020204" pitchFamily="34" charset="0"/>
              </a:rPr>
              <a:t> o ajuizamento de ações </a:t>
            </a:r>
            <a:r>
              <a:rPr lang="pt-BR" sz="2100" dirty="0">
                <a:latin typeface="Century Gothic" panose="020B0502020202020204" pitchFamily="34" charset="0"/>
              </a:rPr>
              <a:t>diretas </a:t>
            </a:r>
            <a:r>
              <a:rPr lang="pt-BR" sz="2100" dirty="0" smtClean="0">
                <a:latin typeface="Century Gothic" panose="020B0502020202020204" pitchFamily="34" charset="0"/>
              </a:rPr>
              <a:t>por </a:t>
            </a:r>
            <a:r>
              <a:rPr lang="pt-BR" sz="2100" dirty="0">
                <a:latin typeface="Century Gothic" panose="020B0502020202020204" pitchFamily="34" charset="0"/>
              </a:rPr>
              <a:t>um Estado </a:t>
            </a:r>
            <a:r>
              <a:rPr lang="pt-BR" sz="2100" dirty="0" smtClean="0">
                <a:latin typeface="Century Gothic" panose="020B0502020202020204" pitchFamily="34" charset="0"/>
              </a:rPr>
              <a:t>nos Tribunais de outro, </a:t>
            </a:r>
            <a:r>
              <a:rPr lang="pt-BR" sz="2100" dirty="0">
                <a:latin typeface="Century Gothic" panose="020B0502020202020204" pitchFamily="34" charset="0"/>
              </a:rPr>
              <a:t>para provar seu direito sobre bens adquiridos com  recursos de corrupção</a:t>
            </a:r>
          </a:p>
          <a:p>
            <a:pPr marL="868680" lvl="1" indent="-457200">
              <a:buClr>
                <a:srgbClr val="C00000"/>
              </a:buClr>
              <a:buFont typeface="+mj-lt"/>
              <a:buAutoNum type="alphaLcPeriod" startAt="2"/>
            </a:pPr>
            <a:endParaRPr lang="pt-BR" sz="2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061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620000" cy="648072"/>
          </a:xfrm>
        </p:spPr>
        <p:txBody>
          <a:bodyPr/>
          <a:lstStyle/>
          <a:p>
            <a:r>
              <a:rPr lang="pt-BR" sz="23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Continuação</a:t>
            </a:r>
            <a:endParaRPr lang="pt-BR" sz="2300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340768"/>
            <a:ext cx="7848872" cy="5112568"/>
          </a:xfrm>
        </p:spPr>
        <p:txBody>
          <a:bodyPr>
            <a:normAutofit/>
          </a:bodyPr>
          <a:lstStyle/>
          <a:p>
            <a:pPr marL="571500" indent="-4572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4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Cooperação Internacional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– promover a assistência legal mútua:</a:t>
            </a:r>
          </a:p>
          <a:p>
            <a:pPr marL="868680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sz="2100" dirty="0">
                <a:latin typeface="Century Gothic" panose="020B0502020202020204" pitchFamily="34" charset="0"/>
              </a:rPr>
              <a:t>na coleta e transferência de provas</a:t>
            </a:r>
          </a:p>
          <a:p>
            <a:pPr marL="868680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sz="2100" dirty="0">
                <a:latin typeface="Century Gothic" panose="020B0502020202020204" pitchFamily="34" charset="0"/>
              </a:rPr>
              <a:t>na investigação, rastreamento e congelamento de bens</a:t>
            </a:r>
          </a:p>
          <a:p>
            <a:pPr marL="868680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sz="2100" dirty="0">
                <a:latin typeface="Century Gothic" panose="020B0502020202020204" pitchFamily="34" charset="0"/>
              </a:rPr>
              <a:t>em processos de extradição</a:t>
            </a:r>
          </a:p>
          <a:p>
            <a:pPr marL="868680" lvl="1" indent="-457200">
              <a:buClr>
                <a:srgbClr val="C00000"/>
              </a:buClr>
              <a:buFont typeface="+mj-lt"/>
              <a:buAutoNum type="alphaLcPeriod" startAt="2"/>
            </a:pPr>
            <a:endParaRPr lang="pt-BR" sz="2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863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7190"/>
            <a:ext cx="7620000" cy="1143000"/>
          </a:xfrm>
        </p:spPr>
        <p:txBody>
          <a:bodyPr/>
          <a:lstStyle/>
          <a:p>
            <a:pPr algn="ctr"/>
            <a:r>
              <a:rPr lang="pt-BR" sz="3600" b="1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CONVENÇÃO DA </a:t>
            </a:r>
            <a:r>
              <a:rPr lang="pt-BR" sz="36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OCDE</a:t>
            </a:r>
            <a:endParaRPr lang="pt-BR" sz="3600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908720"/>
            <a:ext cx="7848872" cy="5805264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sz="3000" b="1" cap="small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Preâmbulo</a:t>
            </a:r>
          </a:p>
          <a:p>
            <a:pPr marL="114300" indent="0" algn="ctr">
              <a:buNone/>
            </a:pPr>
            <a:r>
              <a:rPr lang="pt-BR" sz="2400" b="1" dirty="0">
                <a:latin typeface="Century Gothic" panose="020B0502020202020204" pitchFamily="34" charset="0"/>
              </a:rPr>
              <a:t>As Partes,</a:t>
            </a:r>
          </a:p>
          <a:p>
            <a:pPr marL="114300" indent="0" algn="just">
              <a:spcAft>
                <a:spcPts val="400"/>
              </a:spcAft>
              <a:buNone/>
            </a:pPr>
            <a:r>
              <a:rPr lang="pt-BR" sz="2000" b="1" dirty="0">
                <a:latin typeface="Century Gothic" panose="020B0502020202020204" pitchFamily="34" charset="0"/>
              </a:rPr>
              <a:t>C</a:t>
            </a:r>
            <a:r>
              <a:rPr lang="pt-BR" sz="2000" dirty="0">
                <a:latin typeface="Century Gothic" panose="020B0502020202020204" pitchFamily="34" charset="0"/>
              </a:rPr>
              <a:t>onsiderando que a corrupção é um fenômeno difundido nas Transações Comerciais Internacionais, incluindo o comércio e o investimento, que desperta sérias preocupações morais e políticas, abala a boa governança e o desenvolvimento econômico, e distorce as condições internacionais </a:t>
            </a:r>
            <a:r>
              <a:rPr lang="pt-BR" sz="2000" dirty="0" smtClean="0">
                <a:latin typeface="Century Gothic" panose="020B0502020202020204" pitchFamily="34" charset="0"/>
              </a:rPr>
              <a:t>de </a:t>
            </a:r>
            <a:r>
              <a:rPr lang="pt-BR" sz="2000" dirty="0">
                <a:latin typeface="Century Gothic" panose="020B0502020202020204" pitchFamily="34" charset="0"/>
              </a:rPr>
              <a:t>competitividade</a:t>
            </a:r>
            <a:r>
              <a:rPr lang="pt-BR" sz="2000" dirty="0" smtClean="0">
                <a:latin typeface="Century Gothic" panose="020B0502020202020204" pitchFamily="34" charset="0"/>
              </a:rPr>
              <a:t>;</a:t>
            </a:r>
          </a:p>
          <a:p>
            <a:pPr marL="114300" indent="0" algn="just">
              <a:spcAft>
                <a:spcPts val="400"/>
              </a:spcAft>
              <a:buNone/>
            </a:pPr>
            <a:r>
              <a:rPr lang="pt-BR" sz="2000" b="1" dirty="0">
                <a:latin typeface="Century Gothic" panose="020B0502020202020204" pitchFamily="34" charset="0"/>
              </a:rPr>
              <a:t>C</a:t>
            </a:r>
            <a:r>
              <a:rPr lang="pt-BR" sz="2000" dirty="0">
                <a:latin typeface="Century Gothic" panose="020B0502020202020204" pitchFamily="34" charset="0"/>
              </a:rPr>
              <a:t>onsiderando que todos os países compartilham a responsabilidade de combater a corrupção nas Transações Comerciais Internacionais</a:t>
            </a:r>
            <a:r>
              <a:rPr lang="pt-BR" sz="2000" dirty="0" smtClean="0">
                <a:latin typeface="Century Gothic" panose="020B0502020202020204" pitchFamily="34" charset="0"/>
              </a:rPr>
              <a:t>;</a:t>
            </a:r>
          </a:p>
          <a:p>
            <a:pPr marL="114300" indent="0">
              <a:spcBef>
                <a:spcPts val="350"/>
              </a:spcBef>
              <a:spcAft>
                <a:spcPts val="350"/>
              </a:spcAft>
              <a:buNone/>
            </a:pPr>
            <a:r>
              <a:rPr lang="pt-BR" sz="2000" dirty="0">
                <a:latin typeface="Century Gothic" panose="020B0502020202020204" pitchFamily="34" charset="0"/>
              </a:rPr>
              <a:t>.....................</a:t>
            </a:r>
          </a:p>
          <a:p>
            <a:pPr marL="114300" indent="0" algn="just">
              <a:buNone/>
            </a:pPr>
            <a:r>
              <a:rPr lang="pt-BR" sz="2000" b="1" dirty="0" smtClean="0">
                <a:latin typeface="Century Gothic" panose="020B0502020202020204" pitchFamily="34" charset="0"/>
              </a:rPr>
              <a:t>R</a:t>
            </a:r>
            <a:r>
              <a:rPr lang="pt-BR" sz="2000" dirty="0" smtClean="0">
                <a:latin typeface="Century Gothic" panose="020B0502020202020204" pitchFamily="34" charset="0"/>
              </a:rPr>
              <a:t>econhecendo </a:t>
            </a:r>
            <a:r>
              <a:rPr lang="pt-BR" sz="2000" dirty="0">
                <a:latin typeface="Century Gothic" panose="020B0502020202020204" pitchFamily="34" charset="0"/>
              </a:rPr>
              <a:t>que a obtenção de progresso nessa área requer não apenas esforços em âmbito nacional, mas também na cooperação, monitoramento e acompanhamento multilaterais;</a:t>
            </a:r>
          </a:p>
          <a:p>
            <a:pPr marL="114300" indent="0" algn="just">
              <a:buNone/>
            </a:pPr>
            <a:endParaRPr lang="pt-BR" sz="2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486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720080"/>
          </a:xfrm>
        </p:spPr>
        <p:txBody>
          <a:bodyPr/>
          <a:lstStyle/>
          <a:p>
            <a:r>
              <a:rPr lang="pt-BR" sz="23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Continuação</a:t>
            </a:r>
            <a:endParaRPr lang="pt-BR" sz="2300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836712"/>
            <a:ext cx="7848872" cy="5832648"/>
          </a:xfrm>
        </p:spPr>
        <p:txBody>
          <a:bodyPr>
            <a:normAutofit/>
          </a:bodyPr>
          <a:lstStyle/>
          <a:p>
            <a:pPr marL="114300" indent="0">
              <a:spcBef>
                <a:spcPts val="350"/>
              </a:spcBef>
              <a:spcAft>
                <a:spcPts val="350"/>
              </a:spcAft>
              <a:buNone/>
            </a:pPr>
            <a:r>
              <a:rPr lang="pt-BR" sz="2100" dirty="0" smtClean="0">
                <a:latin typeface="Century Gothic" panose="020B0502020202020204" pitchFamily="34" charset="0"/>
              </a:rPr>
              <a:t>.....................</a:t>
            </a:r>
          </a:p>
          <a:p>
            <a:pPr marL="114300" indent="0">
              <a:spcBef>
                <a:spcPts val="350"/>
              </a:spcBef>
              <a:spcAft>
                <a:spcPts val="350"/>
              </a:spcAft>
              <a:buNone/>
            </a:pPr>
            <a:r>
              <a:rPr lang="pt-BR" b="1" dirty="0">
                <a:latin typeface="Century Gothic" panose="020B0502020202020204" pitchFamily="34" charset="0"/>
              </a:rPr>
              <a:t>A</a:t>
            </a:r>
            <a:r>
              <a:rPr lang="pt-BR" dirty="0">
                <a:latin typeface="Century Gothic" panose="020B0502020202020204" pitchFamily="34" charset="0"/>
              </a:rPr>
              <a:t>cordaram o que se </a:t>
            </a:r>
            <a:r>
              <a:rPr lang="pt-BR" dirty="0" smtClean="0">
                <a:latin typeface="Century Gothic" panose="020B0502020202020204" pitchFamily="34" charset="0"/>
              </a:rPr>
              <a:t>segue:</a:t>
            </a:r>
          </a:p>
          <a:p>
            <a:pPr marL="114300" indent="0">
              <a:spcAft>
                <a:spcPts val="300"/>
              </a:spcAft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Artigo 1 - O Delito de Corrupção de Funcionários Públicos Estrangeiros</a:t>
            </a:r>
          </a:p>
          <a:p>
            <a:pPr marL="114300" indent="0">
              <a:lnSpc>
                <a:spcPct val="110000"/>
              </a:lnSpc>
              <a:spcAft>
                <a:spcPts val="300"/>
              </a:spcAft>
              <a:buNone/>
            </a:pPr>
            <a:r>
              <a:rPr lang="pt-BR" sz="2000" dirty="0">
                <a:latin typeface="Century Gothic" panose="020B0502020202020204" pitchFamily="34" charset="0"/>
              </a:rPr>
              <a:t>Cada Parte deverá tomar todas as medidas necessárias ao estabelecimento de que, segundo suas leis, é delito criminal qualquer pessoa intencionalmente oferecer, prometer ou dar qualquer vantagem pecuniária indevida ou de outra natureza, seja diretamente ou por intermediários, a um funcionário público estrangeiro, para esse funcionário ou para terceiros, causando a ação ou a omissão do funcionário no desempenho de suas funções oficiais, com a finalidade de realizar ou dificultar transações ou obter outra vantagem ilícita na condução de negócios internacionais</a:t>
            </a:r>
          </a:p>
          <a:p>
            <a:pPr marL="114300" indent="0">
              <a:spcAft>
                <a:spcPts val="400"/>
              </a:spcAft>
              <a:buNone/>
            </a:pPr>
            <a:endParaRPr lang="pt-BR" sz="2100" dirty="0">
              <a:latin typeface="Century Gothic" panose="020B0502020202020204" pitchFamily="34" charset="0"/>
            </a:endParaRPr>
          </a:p>
          <a:p>
            <a:pPr marL="114300" indent="0" algn="just">
              <a:buNone/>
            </a:pPr>
            <a:endParaRPr lang="pt-BR" sz="2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613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720080"/>
          </a:xfrm>
        </p:spPr>
        <p:txBody>
          <a:bodyPr/>
          <a:lstStyle/>
          <a:p>
            <a:r>
              <a:rPr lang="pt-BR" sz="23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Continuação</a:t>
            </a:r>
            <a:endParaRPr lang="pt-BR" sz="2300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908720"/>
            <a:ext cx="7848872" cy="5688632"/>
          </a:xfrm>
        </p:spPr>
        <p:txBody>
          <a:bodyPr>
            <a:normAutofit/>
          </a:bodyPr>
          <a:lstStyle/>
          <a:p>
            <a:pPr marL="144000" lvl="1" indent="0">
              <a:spcAft>
                <a:spcPts val="400"/>
              </a:spcAft>
              <a:buClr>
                <a:srgbClr val="C00000"/>
              </a:buClr>
              <a:buNone/>
            </a:pPr>
            <a:r>
              <a:rPr lang="pt-BR" dirty="0">
                <a:latin typeface="Century Gothic" panose="020B0502020202020204" pitchFamily="34" charset="0"/>
              </a:rPr>
              <a:t>......................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114300" indent="0">
              <a:spcAft>
                <a:spcPts val="400"/>
              </a:spcAft>
              <a:buNone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Artigo 2 - Responsabilidade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 Pessoas Jurídicas</a:t>
            </a:r>
          </a:p>
          <a:p>
            <a:pPr marL="114300" indent="0">
              <a:lnSpc>
                <a:spcPct val="110000"/>
              </a:lnSpc>
              <a:spcAft>
                <a:spcPts val="400"/>
              </a:spcAft>
              <a:buNone/>
            </a:pPr>
            <a:r>
              <a:rPr lang="pt-BR" sz="2000" dirty="0">
                <a:latin typeface="Century Gothic" panose="020B0502020202020204" pitchFamily="34" charset="0"/>
              </a:rPr>
              <a:t>Cada Parte deverá tomar todas as medidas necessárias ao estabelecimento das responsabilidades de pessoas jurídicas pela corrupção de funcionário público estrangeiro, de acordo com seus princípios </a:t>
            </a:r>
            <a:r>
              <a:rPr lang="pt-BR" sz="2000" dirty="0" smtClean="0">
                <a:latin typeface="Century Gothic" panose="020B0502020202020204" pitchFamily="34" charset="0"/>
              </a:rPr>
              <a:t>jurídicos</a:t>
            </a:r>
          </a:p>
          <a:p>
            <a:pPr marL="114300" indent="0">
              <a:spcAft>
                <a:spcPts val="400"/>
              </a:spcAft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Artigo 3 - Sanções</a:t>
            </a:r>
          </a:p>
          <a:p>
            <a:pPr marL="504000" lvl="1" indent="-360000"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dirty="0" smtClean="0">
                <a:latin typeface="Century Gothic" panose="020B0502020202020204" pitchFamily="34" charset="0"/>
              </a:rPr>
              <a:t>A </a:t>
            </a:r>
            <a:r>
              <a:rPr lang="pt-BR" dirty="0">
                <a:latin typeface="Century Gothic" panose="020B0502020202020204" pitchFamily="34" charset="0"/>
              </a:rPr>
              <a:t>corrupção de um funcionário público estrangeiro deverá ser punível com penas criminais efetivas, proporcionais e dissuasivas. A extensão das penas deverá ser comparável àquela aplicada à corrupção do próprio funcionário público da Parte e, em caso de pessoas físicas, deverá incluir a privação da liberdade por período suficiente a permitir a efetiva assistência jurídica recíproca e a extradição.</a:t>
            </a:r>
          </a:p>
          <a:p>
            <a:pPr marL="114300" indent="0">
              <a:buNone/>
            </a:pPr>
            <a:endParaRPr lang="pt-BR" sz="2100" dirty="0">
              <a:latin typeface="Century Gothic" panose="020B0502020202020204" pitchFamily="34" charset="0"/>
            </a:endParaRPr>
          </a:p>
          <a:p>
            <a:pPr marL="114300" indent="0" algn="just">
              <a:buNone/>
            </a:pPr>
            <a:endParaRPr lang="pt-BR" sz="2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064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720080"/>
          </a:xfrm>
        </p:spPr>
        <p:txBody>
          <a:bodyPr/>
          <a:lstStyle/>
          <a:p>
            <a:r>
              <a:rPr lang="pt-BR" sz="23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Continuação</a:t>
            </a:r>
            <a:endParaRPr lang="pt-BR" sz="2300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908720"/>
            <a:ext cx="7848872" cy="5932934"/>
          </a:xfrm>
        </p:spPr>
        <p:txBody>
          <a:bodyPr>
            <a:normAutofit/>
          </a:bodyPr>
          <a:lstStyle/>
          <a:p>
            <a:pPr marL="601200" lvl="1" indent="-457200"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  <a:buFont typeface="+mj-lt"/>
              <a:buAutoNum type="arabicPeriod" startAt="2"/>
            </a:pPr>
            <a:r>
              <a:rPr lang="pt-BR" dirty="0" smtClean="0">
                <a:latin typeface="Century Gothic" panose="020B0502020202020204" pitchFamily="34" charset="0"/>
              </a:rPr>
              <a:t>Caso </a:t>
            </a:r>
            <a:r>
              <a:rPr lang="pt-BR" dirty="0">
                <a:latin typeface="Century Gothic" panose="020B0502020202020204" pitchFamily="34" charset="0"/>
              </a:rPr>
              <a:t>a responsabilidade criminal, sob o sistema jurídico da Parte, não se aplique a pessoas jurídicas, a Parte deverá assegurar que as pessoas jurídicas estarão sujeitas a sanções não-criminais efetivas, proporcionais e dissuasivas contra a corrupção de funcionário público estrangeiro, inclusive sanções financeiras.</a:t>
            </a:r>
          </a:p>
          <a:p>
            <a:pPr marL="601200" lvl="1" indent="-457200"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  <a:buFont typeface="+mj-lt"/>
              <a:buAutoNum type="arabicPeriod" startAt="2"/>
            </a:pPr>
            <a:r>
              <a:rPr lang="pt-BR" dirty="0">
                <a:latin typeface="Century Gothic" panose="020B0502020202020204" pitchFamily="34" charset="0"/>
              </a:rPr>
              <a:t>Cada Parte deverá tomar todas as medidas necessárias a garantir que o suborno e o produto da corrupção de um funcionário público estrangeiro, ou o valor dos bens correspondentes a tal produto, estejam sujeitos a retenção e confisco ou que sanções financeiras de efeito equivalente sejam </a:t>
            </a:r>
            <a:r>
              <a:rPr lang="pt-BR" dirty="0" smtClean="0">
                <a:latin typeface="Century Gothic" panose="020B0502020202020204" pitchFamily="34" charset="0"/>
              </a:rPr>
              <a:t>aplicáveis</a:t>
            </a:r>
          </a:p>
          <a:p>
            <a:pPr marL="601200" lvl="1" indent="-457200"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  <a:buFont typeface="+mj-lt"/>
              <a:buAutoNum type="arabicPeriod" startAt="2"/>
            </a:pPr>
            <a:r>
              <a:rPr lang="pt-BR" dirty="0">
                <a:latin typeface="Century Gothic" panose="020B0502020202020204" pitchFamily="34" charset="0"/>
              </a:rPr>
              <a:t>Cada Parte deverá considerar a imposição de sanções civis ou administrativas adicionais à pessoa sobre a qual recaiam sanções por corrupção de funcionário público estrangeiro</a:t>
            </a:r>
            <a:r>
              <a:rPr lang="pt-BR" dirty="0" smtClean="0">
                <a:latin typeface="Century Gothic" panose="020B0502020202020204" pitchFamily="34" charset="0"/>
              </a:rPr>
              <a:t>.</a:t>
            </a:r>
            <a:endParaRPr lang="pt-BR" dirty="0">
              <a:latin typeface="Century Gothic" panose="020B0502020202020204" pitchFamily="34" charset="0"/>
            </a:endParaRPr>
          </a:p>
          <a:p>
            <a:pPr marL="114300" indent="0">
              <a:buNone/>
            </a:pPr>
            <a:endParaRPr lang="pt-BR" sz="2100" dirty="0">
              <a:latin typeface="Century Gothic" panose="020B0502020202020204" pitchFamily="34" charset="0"/>
            </a:endParaRPr>
          </a:p>
          <a:p>
            <a:pPr marL="114300" indent="0" algn="just">
              <a:buNone/>
            </a:pPr>
            <a:endParaRPr lang="pt-BR" sz="2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97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620000" cy="1143000"/>
          </a:xfrm>
        </p:spPr>
        <p:txBody>
          <a:bodyPr/>
          <a:lstStyle/>
          <a:p>
            <a:pPr algn="ctr"/>
            <a:r>
              <a:rPr lang="pt-BR" sz="34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OBJETIVO GERAL DO CURSO</a:t>
            </a:r>
            <a:endParaRPr lang="pt-BR" sz="3400" b="1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7344816" cy="4464496"/>
          </a:xfrm>
        </p:spPr>
        <p:txBody>
          <a:bodyPr/>
          <a:lstStyle/>
          <a:p>
            <a:pPr marL="11430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2600" dirty="0" smtClean="0">
                <a:latin typeface="Century Gothic" pitchFamily="34" charset="0"/>
              </a:rPr>
              <a:t>Disseminar o conhecimento da nova Lei 12.846, de 2013, que dispõe sobre a responsabilização administrativa e civil de pessoas jurídicas pela prática de atos contra a administração pública nacional ou estrangeira, habilitando os interessados ao seu manejo e correta aplicação.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6237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720080"/>
          </a:xfrm>
        </p:spPr>
        <p:txBody>
          <a:bodyPr/>
          <a:lstStyle/>
          <a:p>
            <a:r>
              <a:rPr lang="pt-BR" sz="23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Continuação</a:t>
            </a:r>
            <a:endParaRPr lang="pt-BR" sz="2300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178546"/>
            <a:ext cx="7848872" cy="4986758"/>
          </a:xfrm>
        </p:spPr>
        <p:txBody>
          <a:bodyPr>
            <a:normAutofit/>
          </a:bodyPr>
          <a:lstStyle/>
          <a:p>
            <a:pPr marL="114300" indent="0">
              <a:spcAft>
                <a:spcPts val="400"/>
              </a:spcAft>
              <a:buNone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Artigo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4 - Jurisdição</a:t>
            </a:r>
          </a:p>
          <a:p>
            <a:pPr marL="601200" lvl="1" indent="-457200"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dirty="0" smtClean="0">
                <a:latin typeface="Century Gothic" panose="020B0502020202020204" pitchFamily="34" charset="0"/>
              </a:rPr>
              <a:t>Cada </a:t>
            </a:r>
            <a:r>
              <a:rPr lang="pt-BR" dirty="0">
                <a:latin typeface="Century Gothic" panose="020B0502020202020204" pitchFamily="34" charset="0"/>
              </a:rPr>
              <a:t>Parte deverá tomar todas as medidas necessárias ao estabelecimento de sua jurisdição em relação à corrupção de um funcionário público estrangeiro, quando o delito é cometido integral ou parcialmente em seu </a:t>
            </a:r>
            <a:r>
              <a:rPr lang="pt-BR" dirty="0" smtClean="0">
                <a:latin typeface="Century Gothic" panose="020B0502020202020204" pitchFamily="34" charset="0"/>
              </a:rPr>
              <a:t>território</a:t>
            </a:r>
          </a:p>
          <a:p>
            <a:pPr marL="601200" lvl="1" indent="-457200"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dirty="0" smtClean="0">
                <a:latin typeface="Century Gothic" panose="020B0502020202020204" pitchFamily="34" charset="0"/>
              </a:rPr>
              <a:t>......................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601200" lvl="1" indent="-457200"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dirty="0">
                <a:latin typeface="Century Gothic" panose="020B0502020202020204" pitchFamily="34" charset="0"/>
              </a:rPr>
              <a:t>Quando mais de uma Parte tem jurisdição sobre um alegado delito descrito na presente Convenção, as Partes envolvidas deverão, por solicitação de uma delas, deliberar sobre a determinação da jurisdição mais apropriada para a instauração de processo</a:t>
            </a:r>
          </a:p>
          <a:p>
            <a:pPr marL="601200" lvl="1" indent="-457200"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dirty="0" smtClean="0">
                <a:latin typeface="Century Gothic" panose="020B0502020202020204" pitchFamily="34" charset="0"/>
              </a:rPr>
              <a:t>.....................</a:t>
            </a:r>
            <a:endParaRPr lang="pt-BR" dirty="0">
              <a:latin typeface="Century Gothic" panose="020B0502020202020204" pitchFamily="34" charset="0"/>
            </a:endParaRPr>
          </a:p>
          <a:p>
            <a:pPr marL="114300" indent="0">
              <a:buNone/>
            </a:pPr>
            <a:endParaRPr lang="pt-BR" sz="2100" dirty="0">
              <a:latin typeface="Century Gothic" panose="020B0502020202020204" pitchFamily="34" charset="0"/>
            </a:endParaRPr>
          </a:p>
          <a:p>
            <a:pPr marL="114300" indent="0" algn="just">
              <a:buNone/>
            </a:pPr>
            <a:endParaRPr lang="pt-BR" sz="2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817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0" y="383381"/>
            <a:ext cx="8460432" cy="87788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9pPr>
          </a:lstStyle>
          <a:p>
            <a:pPr algn="ctr" defTabSz="914400">
              <a:defRPr/>
            </a:pPr>
            <a:r>
              <a:rPr lang="pt-BR" sz="3400" i="0" kern="0" cap="all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panose="020B0604020202020204" pitchFamily="34" charset="0"/>
              </a:rPr>
              <a:t>EUA: caso Lockheed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378200" y="1700213"/>
            <a:ext cx="5082232" cy="23082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400" b="0" dirty="0">
              <a:solidFill>
                <a:srgbClr val="FFFFFF"/>
              </a:solidFill>
              <a:latin typeface="Calibri" pitchFamily="34" charset="0"/>
            </a:endParaRPr>
          </a:p>
          <a:p>
            <a:pPr algn="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600" b="0" dirty="0">
                <a:solidFill>
                  <a:srgbClr val="FFFFFF"/>
                </a:solidFill>
              </a:rPr>
              <a:t>Lockheed Aircraft Corporation</a:t>
            </a:r>
          </a:p>
          <a:p>
            <a:pPr algn="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600" b="0" dirty="0">
                <a:solidFill>
                  <a:srgbClr val="FFFFFF"/>
                </a:solidFill>
              </a:rPr>
              <a:t>1950 a 70 – U$ 22 milhões em propinas a funcionários públicos estrangeiros de países aliados (Guerra Fria)</a:t>
            </a:r>
          </a:p>
        </p:txBody>
      </p:sp>
      <p:pic>
        <p:nvPicPr>
          <p:cNvPr id="6246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1700213"/>
            <a:ext cx="295275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95288" y="4365625"/>
            <a:ext cx="5905500" cy="2032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9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800" b="0" dirty="0">
                <a:solidFill>
                  <a:prstClr val="black"/>
                </a:solidFill>
              </a:rPr>
              <a:t>1976 – Apuração x brecha no ordenamento repressivo anticorrupção: suborno a funcionário público estrangeiro não era crime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800" b="0" dirty="0">
              <a:solidFill>
                <a:srgbClr val="FF0000"/>
              </a:solidFill>
              <a:latin typeface="Calibri" pitchFamily="34" charset="0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800" b="0" dirty="0">
              <a:solidFill>
                <a:srgbClr val="FF0000"/>
              </a:solidFill>
              <a:latin typeface="Calibri" pitchFamily="34" charset="0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800" b="0" dirty="0">
              <a:solidFill>
                <a:srgbClr val="FF0000"/>
              </a:solidFill>
              <a:latin typeface="Calibri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800" b="0" dirty="0">
                <a:solidFill>
                  <a:prstClr val="black"/>
                </a:solidFill>
              </a:rPr>
              <a:t>Corrupção considerada parte do jogo econômico</a:t>
            </a:r>
          </a:p>
        </p:txBody>
      </p:sp>
      <p:sp>
        <p:nvSpPr>
          <p:cNvPr id="7" name="Seta para baixo 6"/>
          <p:cNvSpPr/>
          <p:nvPr/>
        </p:nvSpPr>
        <p:spPr bwMode="auto">
          <a:xfrm>
            <a:off x="2987675" y="5445125"/>
            <a:ext cx="863600" cy="431800"/>
          </a:xfrm>
          <a:prstGeom prst="downArrow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800" b="0">
              <a:solidFill>
                <a:prstClr val="black"/>
              </a:solidFill>
              <a:latin typeface="Times New Roman"/>
              <a:ea typeface="Lucida Sans Unicode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5919316" y="4891127"/>
            <a:ext cx="2520280" cy="110799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600" b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/>
                <a:ea typeface="Lucida Sans Unicode" pitchFamily="34" charset="0"/>
              </a:rPr>
              <a:t>FCPA</a:t>
            </a:r>
          </a:p>
        </p:txBody>
      </p:sp>
    </p:spTree>
    <p:extLst>
      <p:ext uri="{BB962C8B-B14F-4D97-AF65-F5344CB8AC3E}">
        <p14:creationId xmlns:p14="http://schemas.microsoft.com/office/powerpoint/2010/main" xmlns="" val="46119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251520" y="188640"/>
            <a:ext cx="8064896" cy="1065213"/>
          </a:xfrm>
          <a:prstGeom prst="rect">
            <a:avLst/>
          </a:prstGeom>
        </p:spPr>
        <p:txBody>
          <a:bodyPr anchor="ctr" anchorCtr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9pPr>
          </a:lstStyle>
          <a:p>
            <a:pPr algn="ctr" defTabSz="914400">
              <a:defRPr/>
            </a:pPr>
            <a:r>
              <a:rPr lang="pt-BR" sz="3600" i="0" kern="0" cap="all" spc="19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FCPA – Convenção OCDE</a:t>
            </a:r>
          </a:p>
        </p:txBody>
      </p:sp>
      <p:pic>
        <p:nvPicPr>
          <p:cNvPr id="6349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20405" y="1250886"/>
            <a:ext cx="3505295" cy="2592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492" name="CaixaDeTexto 2"/>
          <p:cNvSpPr txBox="1">
            <a:spLocks noChangeArrowheads="1"/>
          </p:cNvSpPr>
          <p:nvPr/>
        </p:nvSpPr>
        <p:spPr bwMode="auto">
          <a:xfrm>
            <a:off x="229796" y="1508568"/>
            <a:ext cx="468084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pPr defTabSz="914400" eaLnBrk="1" hangingPunct="1"/>
            <a:r>
              <a:rPr lang="pt-BR" altLang="pt-BR" sz="2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FCPA - Empresas americanas em desvantagem econômica no mercado internacional </a:t>
            </a:r>
          </a:p>
        </p:txBody>
      </p:sp>
      <p:sp>
        <p:nvSpPr>
          <p:cNvPr id="6" name="Seta para baixo 5"/>
          <p:cNvSpPr/>
          <p:nvPr/>
        </p:nvSpPr>
        <p:spPr bwMode="auto">
          <a:xfrm>
            <a:off x="1241473" y="3125788"/>
            <a:ext cx="2160587" cy="1055687"/>
          </a:xfrm>
          <a:prstGeom prst="downArrow">
            <a:avLst/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800" b="1" dirty="0">
                <a:solidFill>
                  <a:prstClr val="white"/>
                </a:solidFill>
                <a:latin typeface="Century Gothic" panose="020B0502020202020204" pitchFamily="34" charset="0"/>
                <a:ea typeface="Lucida Sans Unicode" pitchFamily="34" charset="0"/>
                <a:cs typeface="Lucida Sans Unicode" pitchFamily="34" charset="0"/>
              </a:rPr>
              <a:t>Pressão 1979</a:t>
            </a:r>
          </a:p>
        </p:txBody>
      </p:sp>
      <p:sp>
        <p:nvSpPr>
          <p:cNvPr id="7" name="Seta para baixo 6"/>
          <p:cNvSpPr/>
          <p:nvPr/>
        </p:nvSpPr>
        <p:spPr bwMode="auto">
          <a:xfrm rot="16200000">
            <a:off x="3437355" y="4132512"/>
            <a:ext cx="2078038" cy="1439862"/>
          </a:xfrm>
          <a:prstGeom prst="downArrow">
            <a:avLst/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800" b="0" dirty="0">
              <a:solidFill>
                <a:prstClr val="white"/>
              </a:solidFill>
              <a:ea typeface="Lucida Sans Unicode" pitchFamily="34" charset="0"/>
              <a:cs typeface="Lucida Sans Unicode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>
                <a:solidFill>
                  <a:prstClr val="white"/>
                </a:solidFill>
                <a:latin typeface="Century Gothic" panose="020B0502020202020204" pitchFamily="34" charset="0"/>
                <a:ea typeface="Lucida Sans Unicode" pitchFamily="34" charset="0"/>
                <a:cs typeface="Lucida Sans Unicode" pitchFamily="34" charset="0"/>
              </a:rPr>
              <a:t>Originou</a:t>
            </a:r>
            <a:r>
              <a:rPr lang="pt-BR" sz="1800" b="1" dirty="0">
                <a:solidFill>
                  <a:prstClr val="white"/>
                </a:solidFill>
                <a:latin typeface="Century Gothic" panose="020B0502020202020204" pitchFamily="34" charset="0"/>
                <a:ea typeface="Lucida Sans Unicode" pitchFamily="34" charset="0"/>
                <a:cs typeface="Lucida Sans Unicode" pitchFamily="34" charset="0"/>
              </a:rPr>
              <a:t>1997</a:t>
            </a:r>
          </a:p>
        </p:txBody>
      </p:sp>
      <p:sp>
        <p:nvSpPr>
          <p:cNvPr id="63495" name="CaixaDeTexto 7"/>
          <p:cNvSpPr txBox="1">
            <a:spLocks noChangeArrowheads="1"/>
          </p:cNvSpPr>
          <p:nvPr/>
        </p:nvSpPr>
        <p:spPr bwMode="auto">
          <a:xfrm>
            <a:off x="4752975" y="5857563"/>
            <a:ext cx="368468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pPr algn="ctr" defTabSz="914400" eaLnBrk="1" hangingPunct="1"/>
            <a:r>
              <a:rPr lang="pt-BR" altLang="pt-BR" sz="18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Nova premissa: corrupção gera distorções na distribuição da riqueza</a:t>
            </a:r>
          </a:p>
        </p:txBody>
      </p:sp>
      <p:pic>
        <p:nvPicPr>
          <p:cNvPr id="63496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79478" y="3927473"/>
            <a:ext cx="1722120" cy="1661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7" name="CaixaDeTexto 9"/>
          <p:cNvSpPr txBox="1">
            <a:spLocks noChangeArrowheads="1"/>
          </p:cNvSpPr>
          <p:nvPr/>
        </p:nvSpPr>
        <p:spPr bwMode="auto">
          <a:xfrm>
            <a:off x="628899" y="6103785"/>
            <a:ext cx="313188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pPr algn="ctr" defTabSz="914400" eaLnBrk="1" hangingPunct="1"/>
            <a:r>
              <a:rPr lang="pt-BR" altLang="pt-BR" sz="22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Governo Americano</a:t>
            </a:r>
          </a:p>
        </p:txBody>
      </p:sp>
      <p:pic>
        <p:nvPicPr>
          <p:cNvPr id="63498" name="Imagem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35112" y="4181475"/>
            <a:ext cx="1573213" cy="179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9551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0" y="260648"/>
            <a:ext cx="5724128" cy="1728192"/>
          </a:xfrm>
          <a:prstGeom prst="rect">
            <a:avLst/>
          </a:prstGeom>
        </p:spPr>
        <p:txBody>
          <a:bodyPr anchor="ctr" anchorCtr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9pPr>
          </a:lstStyle>
          <a:p>
            <a:pPr algn="ctr" defTabSz="914400">
              <a:defRPr/>
            </a:pPr>
            <a:r>
              <a:rPr lang="pt-BR" sz="3600" i="0" kern="0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Convenção da OCDE no Brasil</a:t>
            </a:r>
          </a:p>
        </p:txBody>
      </p:sp>
      <p:pic>
        <p:nvPicPr>
          <p:cNvPr id="645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27567" y="4581128"/>
            <a:ext cx="2143125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xmlns="" val="2797927380"/>
              </p:ext>
            </p:extLst>
          </p:nvPr>
        </p:nvGraphicFramePr>
        <p:xfrm>
          <a:off x="20674" y="1045428"/>
          <a:ext cx="9123326" cy="5244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09185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136904" cy="1584176"/>
          </a:xfrm>
        </p:spPr>
        <p:txBody>
          <a:bodyPr/>
          <a:lstStyle/>
          <a:p>
            <a:pPr algn="ctr"/>
            <a:r>
              <a:rPr lang="pt-BR" sz="3200" b="1" cap="all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ato </a:t>
            </a:r>
            <a:r>
              <a:rPr lang="pt-BR" sz="3200" b="1" cap="all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Declaratório Interpretativo RFB nº 32, de 15 de outubro de 2009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988840"/>
            <a:ext cx="7620000" cy="4655368"/>
          </a:xfrm>
        </p:spPr>
        <p:txBody>
          <a:bodyPr>
            <a:normAutofit lnSpcReduction="10000"/>
          </a:bodyPr>
          <a:lstStyle/>
          <a:p>
            <a:pPr marL="114300" indent="0">
              <a:lnSpc>
                <a:spcPct val="120000"/>
              </a:lnSpc>
              <a:spcAft>
                <a:spcPts val="300"/>
              </a:spcAft>
              <a:buNone/>
            </a:pPr>
            <a:r>
              <a:rPr lang="pt-BR" dirty="0" smtClean="0">
                <a:latin typeface="Century Gothic" panose="020B0502020202020204" pitchFamily="34" charset="0"/>
              </a:rPr>
              <a:t>	“O Secretário da Receita Federal do Brasil, no </a:t>
            </a:r>
            <a:r>
              <a:rPr lang="pt-BR" dirty="0">
                <a:latin typeface="Century Gothic" panose="020B0502020202020204" pitchFamily="34" charset="0"/>
              </a:rPr>
              <a:t>uso da </a:t>
            </a:r>
            <a:r>
              <a:rPr lang="pt-BR" dirty="0" smtClean="0">
                <a:latin typeface="Century Gothic" panose="020B0502020202020204" pitchFamily="34" charset="0"/>
              </a:rPr>
              <a:t>atribuição .......”</a:t>
            </a:r>
          </a:p>
          <a:p>
            <a:pPr marL="114300" indent="0">
              <a:lnSpc>
                <a:spcPct val="120000"/>
              </a:lnSpc>
              <a:spcAft>
                <a:spcPts val="300"/>
              </a:spcAft>
              <a:buNone/>
            </a:pPr>
            <a:endParaRPr lang="pt-BR" sz="1200" dirty="0" smtClean="0">
              <a:latin typeface="Century Gothic" panose="020B0502020202020204" pitchFamily="34" charset="0"/>
            </a:endParaRPr>
          </a:p>
          <a:p>
            <a:pPr marL="114300" indent="0">
              <a:lnSpc>
                <a:spcPct val="120000"/>
              </a:lnSpc>
              <a:spcAft>
                <a:spcPts val="300"/>
              </a:spcAft>
              <a:buNone/>
            </a:pPr>
            <a:r>
              <a:rPr lang="pt-BR" dirty="0" smtClean="0">
                <a:latin typeface="Century Gothic" panose="020B0502020202020204" pitchFamily="34" charset="0"/>
              </a:rPr>
              <a:t>“</a:t>
            </a:r>
            <a:r>
              <a:rPr lang="pt-BR" b="1" dirty="0" smtClean="0">
                <a:latin typeface="Century Gothic" panose="020B0502020202020204" pitchFamily="34" charset="0"/>
              </a:rPr>
              <a:t>Artigo </a:t>
            </a:r>
            <a:r>
              <a:rPr lang="pt-BR" b="1" dirty="0">
                <a:latin typeface="Century Gothic" panose="020B0502020202020204" pitchFamily="34" charset="0"/>
              </a:rPr>
              <a:t>único. </a:t>
            </a:r>
            <a:r>
              <a:rPr lang="pt-BR" dirty="0">
                <a:latin typeface="Century Gothic" panose="020B0502020202020204" pitchFamily="34" charset="0"/>
              </a:rPr>
              <a:t>Os pagamentos efetuados a título de recompensa pela prática de infrações legais ou a elas relacionadas, em especial aquelas mencionadas no artigo 1 da Convenção sobre o Combate da Corrupção de Funcionários Públicos Estrangeiros em Transações Comerciais Internacionais, são </a:t>
            </a:r>
            <a:r>
              <a:rPr lang="pt-BR" dirty="0" err="1">
                <a:latin typeface="Century Gothic" panose="020B0502020202020204" pitchFamily="34" charset="0"/>
              </a:rPr>
              <a:t>indedutíveis</a:t>
            </a:r>
            <a:r>
              <a:rPr lang="pt-BR" dirty="0">
                <a:latin typeface="Century Gothic" panose="020B0502020202020204" pitchFamily="34" charset="0"/>
              </a:rPr>
              <a:t> na apuração da base de cálculo do Imposto sobre a Renda e da Contribuição Social sobre o Lucro Líquido</a:t>
            </a:r>
            <a:r>
              <a:rPr lang="pt-BR" dirty="0" smtClean="0">
                <a:latin typeface="Century Gothic" panose="020B0502020202020204" pitchFamily="34" charset="0"/>
              </a:rPr>
              <a:t>.”</a:t>
            </a:r>
          </a:p>
          <a:p>
            <a:pPr marL="114300" indent="0">
              <a:buNone/>
            </a:pPr>
            <a:endParaRPr lang="pt-B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48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620000" cy="1143000"/>
          </a:xfrm>
        </p:spPr>
        <p:txBody>
          <a:bodyPr/>
          <a:lstStyle/>
          <a:p>
            <a:pPr algn="ctr"/>
            <a:r>
              <a:rPr lang="pt-BR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OUTROS INSTRUMENTOS RECOMENDADOS PELA OCDE</a:t>
            </a:r>
            <a:endParaRPr lang="pt-BR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718048"/>
            <a:ext cx="8136904" cy="5139952"/>
          </a:xfrm>
        </p:spPr>
        <p:txBody>
          <a:bodyPr>
            <a:noAutofit/>
          </a:bodyPr>
          <a:lstStyle/>
          <a:p>
            <a:pPr marL="265113" indent="-176213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Melhoria na governança e sistema de mérito</a:t>
            </a:r>
          </a:p>
          <a:p>
            <a:pPr marL="265113" indent="-176213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Revisão das políticas regulatórias</a:t>
            </a:r>
          </a:p>
          <a:p>
            <a:pPr marL="265113" indent="-176213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Busca de maior competitividade nas licitações</a:t>
            </a:r>
          </a:p>
          <a:p>
            <a:pPr marL="265113" indent="-176213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Aumento da transparência orçamentária</a:t>
            </a:r>
          </a:p>
          <a:p>
            <a:pPr marL="265113" indent="-176213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Estímulos à participação da sociedade civil</a:t>
            </a:r>
          </a:p>
          <a:p>
            <a:pPr marL="265113" indent="-176213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Estímulos à integridade no setor empresarial</a:t>
            </a:r>
          </a:p>
          <a:p>
            <a:pPr marL="265113" indent="-176213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Proteção ao denunciante</a:t>
            </a:r>
          </a:p>
          <a:p>
            <a:pPr marL="265113" indent="-176213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Adoção de regulação para o lobby</a:t>
            </a:r>
          </a:p>
          <a:p>
            <a:pPr marL="265113" indent="-176213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Revisão da regulamentação das empresas estatais</a:t>
            </a:r>
          </a:p>
          <a:p>
            <a:pPr marL="265113" indent="-176213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Eliminação dos riscos do financiamento de campanhas e partidos</a:t>
            </a:r>
          </a:p>
          <a:p>
            <a:pPr marL="265113" indent="-176213">
              <a:spcBef>
                <a:spcPts val="100"/>
              </a:spcBef>
              <a:spcAft>
                <a:spcPts val="100"/>
              </a:spcAft>
              <a:buClr>
                <a:srgbClr val="C00000"/>
              </a:buClr>
              <a:defRPr/>
            </a:pPr>
            <a:endParaRPr lang="pt-BR" sz="2000" b="1" dirty="0" smtClean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marL="265113" indent="-176213">
              <a:spcBef>
                <a:spcPts val="100"/>
              </a:spcBef>
              <a:spcAft>
                <a:spcPts val="100"/>
              </a:spcAft>
              <a:buClr>
                <a:srgbClr val="C00000"/>
              </a:buClr>
              <a:defRPr/>
            </a:pPr>
            <a:endParaRPr lang="pt-BR" sz="2000" b="1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608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7620000" cy="1143000"/>
          </a:xfrm>
        </p:spPr>
        <p:txBody>
          <a:bodyPr/>
          <a:lstStyle/>
          <a:p>
            <a:pPr algn="ctr"/>
            <a:r>
              <a:rPr lang="pt-BR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OUTROS FORUNS INTERNACIONAIS</a:t>
            </a:r>
            <a:endParaRPr lang="pt-BR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136904" cy="5949280"/>
          </a:xfrm>
        </p:spPr>
        <p:txBody>
          <a:bodyPr>
            <a:noAutofit/>
          </a:bodyPr>
          <a:lstStyle/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Convenção Interamericana contra a Corrupção – OEA/1996</a:t>
            </a: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World </a:t>
            </a:r>
            <a:r>
              <a:rPr lang="pt-BR" altLang="pt-BR" sz="2000" b="1" kern="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Economic</a:t>
            </a: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pt-BR" altLang="pt-BR" sz="2000" b="1" kern="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Forum</a:t>
            </a: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 – Global Agenda </a:t>
            </a:r>
            <a:r>
              <a:rPr lang="pt-BR" altLang="pt-BR" sz="2000" b="1" kern="0" dirty="0" err="1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Council</a:t>
            </a:r>
            <a:endParaRPr lang="pt-BR" altLang="pt-BR" sz="2000" b="1" kern="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Transparency</a:t>
            </a: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 Internacional – IACC </a:t>
            </a:r>
            <a:r>
              <a:rPr lang="pt-BR" altLang="pt-BR" sz="2000" b="1" kern="0" dirty="0" err="1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Conferences</a:t>
            </a:r>
            <a:endParaRPr lang="pt-BR" altLang="pt-BR" sz="2000" b="1" kern="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 UN </a:t>
            </a: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Global </a:t>
            </a:r>
            <a:r>
              <a:rPr lang="pt-BR" altLang="pt-BR" sz="2000" b="1" kern="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Compact</a:t>
            </a: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 – 10</a:t>
            </a:r>
            <a:r>
              <a:rPr lang="pt-BR" altLang="pt-BR" sz="2000" b="1" kern="0" baseline="300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th</a:t>
            </a: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pt-BR" altLang="pt-BR" sz="2000" b="1" kern="0" dirty="0" err="1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Principle</a:t>
            </a:r>
            <a:endParaRPr lang="pt-BR" altLang="pt-BR" sz="2000" b="1" kern="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Open </a:t>
            </a:r>
            <a:r>
              <a:rPr lang="pt-BR" altLang="pt-BR" sz="2000" b="1" kern="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Government</a:t>
            </a: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BR" altLang="pt-BR" sz="2000" b="1" kern="0" dirty="0" err="1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Partnership</a:t>
            </a:r>
            <a:r>
              <a:rPr lang="pt-BR" altLang="pt-BR" sz="2000" b="1" kern="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(OGP)</a:t>
            </a:r>
            <a:endParaRPr lang="pt-BR" altLang="pt-BR" sz="2000" b="1" kern="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UNODC - 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United Nations Office on Drugs and 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Crime</a:t>
            </a:r>
            <a:endParaRPr lang="pt-BR" altLang="pt-BR" sz="2000" b="1" kern="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IAACA - 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International Association of Anti-Corruption 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Authorities</a:t>
            </a:r>
            <a:endParaRPr lang="pt-BR" altLang="pt-BR" sz="2000" b="1" kern="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IACA - 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International Anti-Corruption 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Academy</a:t>
            </a:r>
            <a:endParaRPr lang="pt-BR" altLang="pt-BR" sz="2000" b="1" kern="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Iniciativas do Banco </a:t>
            </a:r>
            <a:r>
              <a:rPr lang="pt-BR" altLang="pt-BR" sz="2000" b="1" kern="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Mundial</a:t>
            </a:r>
            <a:endParaRPr lang="pt-BR" altLang="pt-BR" sz="2000" b="1" kern="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Iniciativas do </a:t>
            </a:r>
            <a:r>
              <a:rPr lang="pt-BR" altLang="pt-BR" sz="2000" b="1" kern="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BID</a:t>
            </a:r>
            <a:endParaRPr lang="pt-BR" altLang="pt-BR" sz="2000" b="1" kern="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GT no </a:t>
            </a:r>
            <a:r>
              <a:rPr lang="pt-BR" altLang="pt-BR" sz="2000" b="1" kern="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G-20</a:t>
            </a:r>
            <a:endParaRPr lang="pt-BR" altLang="pt-BR" sz="2000" b="1" kern="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EITI - </a:t>
            </a:r>
            <a:r>
              <a:rPr lang="pt-BR" altLang="pt-BR" sz="2000" b="1" kern="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Extractive</a:t>
            </a: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Industries </a:t>
            </a:r>
            <a:r>
              <a:rPr lang="pt-BR" altLang="pt-BR" sz="2000" b="1" kern="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Transparency</a:t>
            </a: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BR" altLang="pt-BR" sz="2000" b="1" kern="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Initiative</a:t>
            </a: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: associação de </a:t>
            </a:r>
            <a:r>
              <a:rPr lang="pt-BR" altLang="pt-BR" sz="2000" b="1" kern="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Governos</a:t>
            </a:r>
            <a:r>
              <a:rPr lang="pt-BR" altLang="pt-BR" sz="2000" b="1" kern="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, empresas e sociedade </a:t>
            </a:r>
            <a:r>
              <a:rPr lang="pt-BR" altLang="pt-BR" sz="2000" b="1" kern="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civil</a:t>
            </a:r>
            <a:endParaRPr lang="pt-BR" altLang="pt-BR" sz="2000" b="1" kern="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60000" indent="-176213">
              <a:spcBef>
                <a:spcPts val="200"/>
              </a:spcBef>
              <a:spcAft>
                <a:spcPts val="200"/>
              </a:spcAft>
              <a:buClr>
                <a:srgbClr val="C00000"/>
              </a:buClr>
              <a:defRPr/>
            </a:pPr>
            <a:r>
              <a:rPr lang="pt-BR" sz="2000" b="1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CoST</a:t>
            </a:r>
            <a:r>
              <a:rPr lang="pt-BR" sz="20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 - </a:t>
            </a:r>
            <a:r>
              <a:rPr lang="pt-BR" sz="2000" b="1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Construction</a:t>
            </a:r>
            <a:r>
              <a:rPr lang="pt-BR" sz="20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 Sector </a:t>
            </a:r>
            <a:r>
              <a:rPr lang="pt-BR" sz="2000" b="1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Transparency</a:t>
            </a:r>
            <a:r>
              <a:rPr lang="pt-BR" sz="20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pt-BR" sz="2000" b="1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Initiative</a:t>
            </a:r>
            <a:r>
              <a:rPr lang="pt-BR" sz="20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: </a:t>
            </a:r>
            <a:r>
              <a:rPr lang="pt-BR" sz="20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associação </a:t>
            </a:r>
            <a:r>
              <a:rPr lang="pt-BR" sz="20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de </a:t>
            </a:r>
            <a:r>
              <a:rPr lang="pt-BR" sz="20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Governos</a:t>
            </a:r>
            <a:r>
              <a:rPr lang="pt-BR" sz="20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, e</a:t>
            </a:r>
            <a:r>
              <a:rPr lang="pt-BR" sz="20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mpresas </a:t>
            </a:r>
            <a:r>
              <a:rPr lang="pt-BR" sz="20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e sociedade civil</a:t>
            </a:r>
          </a:p>
        </p:txBody>
      </p:sp>
    </p:spTree>
    <p:extLst>
      <p:ext uri="{BB962C8B-B14F-4D97-AF65-F5344CB8AC3E}">
        <p14:creationId xmlns:p14="http://schemas.microsoft.com/office/powerpoint/2010/main" xmlns="" val="319813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7908032" cy="1656184"/>
          </a:xfrm>
        </p:spPr>
        <p:txBody>
          <a:bodyPr/>
          <a:lstStyle/>
          <a:p>
            <a:pPr algn="ctr"/>
            <a:r>
              <a:rPr lang="pt-BR" sz="3600" b="1" spc="13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BREVE HISTÓRICO DAS PRIMEIRAS LEIS BRASILEIRAS CONTRA A CORRUPÇÃO</a:t>
            </a:r>
            <a:endParaRPr lang="pt-BR" sz="3600" b="1" spc="13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564904"/>
            <a:ext cx="7920880" cy="3312368"/>
          </a:xfrm>
        </p:spPr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8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Código Penal </a:t>
            </a:r>
            <a:r>
              <a:rPr lang="pt-BR" altLang="pt-BR" sz="28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– Decreto 2848, de 1940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8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Lei </a:t>
            </a:r>
            <a:r>
              <a:rPr lang="pt-BR" altLang="pt-BR" sz="28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1.079, de </a:t>
            </a:r>
            <a:r>
              <a:rPr lang="pt-BR" altLang="pt-BR" sz="28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1950 (Crimes </a:t>
            </a:r>
            <a:r>
              <a:rPr lang="pt-BR" altLang="pt-BR" sz="28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de Responsabilidade</a:t>
            </a:r>
            <a:r>
              <a:rPr lang="pt-BR" altLang="pt-BR" sz="28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8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Lei 3.164, de 1957 – (Lei Pitombo Godoy)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8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Lei 3.502, de 1958 – (Lei Bilac Pinto)</a:t>
            </a:r>
            <a:endParaRPr lang="pt-BR" altLang="pt-BR" sz="2800" b="1" dirty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8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Lei 4.717, de 1965 (Ação Popular)</a:t>
            </a:r>
          </a:p>
          <a:p>
            <a:pPr marL="457200" indent="-457200">
              <a:spcBef>
                <a:spcPct val="0"/>
              </a:spcBef>
              <a:buClr>
                <a:srgbClr val="C00000"/>
              </a:buClr>
              <a:buFontTx/>
              <a:buChar char="•"/>
            </a:pPr>
            <a:endParaRPr lang="pt-BR" altLang="pt-BR" sz="2400" b="1" dirty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680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620000" cy="1143000"/>
          </a:xfrm>
        </p:spPr>
        <p:txBody>
          <a:bodyPr/>
          <a:lstStyle/>
          <a:p>
            <a:pPr algn="ctr"/>
            <a:r>
              <a:rPr lang="pt-BR" sz="3600" b="1" spc="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LEIS MAIS RECENTES</a:t>
            </a:r>
            <a:r>
              <a:rPr lang="pt-BR" sz="3800" b="1" spc="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/>
            </a:r>
            <a:br>
              <a:rPr lang="pt-BR" sz="3800" b="1" spc="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pt-BR" sz="3000" b="1" spc="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(Pós 88)</a:t>
            </a:r>
            <a:endParaRPr lang="pt-BR" sz="3000" b="1" spc="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772816"/>
            <a:ext cx="7836024" cy="5085184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None/>
            </a:pP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Lei </a:t>
            </a:r>
            <a:r>
              <a:rPr lang="pt-BR" altLang="pt-BR" sz="2400" b="1" dirty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8.429, de 1992 (Improbidade Administrativa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)</a:t>
            </a:r>
          </a:p>
          <a:p>
            <a:pPr marL="297180" lvl="1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None/>
            </a:pP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Artigo1° </a:t>
            </a:r>
            <a:r>
              <a:rPr lang="pt-BR" sz="2200" dirty="0" smtClean="0">
                <a:latin typeface="Century Gothic" pitchFamily="34" charset="0"/>
              </a:rPr>
              <a:t>- </a:t>
            </a:r>
            <a:r>
              <a:rPr lang="pt-BR" sz="2200" dirty="0">
                <a:latin typeface="Century Gothic" pitchFamily="34" charset="0"/>
              </a:rPr>
              <a:t>Os atos de improbidade praticados por qualquer agente público, servidor ou não, contra a administração direta, indireta ou fundacional de qualquer dos Poderes da União, dos </a:t>
            </a:r>
            <a:r>
              <a:rPr lang="pt-BR" sz="2200" dirty="0" smtClean="0">
                <a:latin typeface="Century Gothic" pitchFamily="34" charset="0"/>
              </a:rPr>
              <a:t>Estados ...</a:t>
            </a:r>
          </a:p>
          <a:p>
            <a:pPr marL="297180" lvl="1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None/>
            </a:pPr>
            <a:r>
              <a:rPr 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Artigo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3° </a:t>
            </a:r>
            <a:r>
              <a:rPr lang="pt-BR" sz="2200" dirty="0" smtClean="0">
                <a:latin typeface="Century Gothic" pitchFamily="34" charset="0"/>
              </a:rPr>
              <a:t>- As </a:t>
            </a:r>
            <a:r>
              <a:rPr lang="pt-BR" sz="2200" dirty="0">
                <a:latin typeface="Century Gothic" pitchFamily="34" charset="0"/>
              </a:rPr>
              <a:t>disposições desta lei são aplicáveis, no que couber, àquele que, mesmo não sendo agente público, induza ou concorra para a prática do ato de improbidade ou dele se beneficie sob qualquer forma direta ou </a:t>
            </a:r>
            <a:r>
              <a:rPr lang="pt-BR" sz="2200" dirty="0" smtClean="0">
                <a:latin typeface="Century Gothic" pitchFamily="34" charset="0"/>
              </a:rPr>
              <a:t>indireta.</a:t>
            </a:r>
          </a:p>
          <a:p>
            <a:pPr marL="360000" indent="-360000">
              <a:spcBef>
                <a:spcPts val="800"/>
              </a:spcBef>
              <a:spcAft>
                <a:spcPts val="800"/>
              </a:spcAft>
              <a:buClr>
                <a:srgbClr val="C00000"/>
              </a:buClr>
              <a:buFontTx/>
              <a:buChar char="•"/>
            </a:pPr>
            <a:endParaRPr lang="pt-BR" altLang="pt-BR" sz="2800" b="1" dirty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3501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7620000" cy="504056"/>
          </a:xfrm>
        </p:spPr>
        <p:txBody>
          <a:bodyPr/>
          <a:lstStyle/>
          <a:p>
            <a:r>
              <a:rPr lang="pt-BR" sz="2300" b="1" spc="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Continuação</a:t>
            </a:r>
            <a:endParaRPr lang="pt-BR" sz="2300" b="1" spc="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340768"/>
            <a:ext cx="7992888" cy="5112568"/>
          </a:xfrm>
        </p:spPr>
        <p:txBody>
          <a:bodyPr>
            <a:normAutofit/>
          </a:bodyPr>
          <a:lstStyle/>
          <a:p>
            <a:pPr marL="0" lvl="1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None/>
            </a:pPr>
            <a:r>
              <a:rPr lang="pt-BR" altLang="pt-BR" sz="2600" b="1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Lei </a:t>
            </a:r>
            <a:r>
              <a:rPr lang="pt-BR" altLang="pt-BR" sz="2600" b="1" dirty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8.666, de 1993 (Licitações e Contratos</a:t>
            </a:r>
            <a:r>
              <a:rPr lang="pt-BR" altLang="pt-BR" sz="2600" b="1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)</a:t>
            </a:r>
          </a:p>
          <a:p>
            <a:pPr marL="252000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Artigo 87 </a:t>
            </a:r>
            <a:r>
              <a:rPr lang="pt-BR" dirty="0" smtClean="0">
                <a:latin typeface="Century Gothic" pitchFamily="34" charset="0"/>
              </a:rPr>
              <a:t>-</a:t>
            </a:r>
            <a:r>
              <a:rPr lang="pt-BR" dirty="0">
                <a:latin typeface="Century Gothic" pitchFamily="34" charset="0"/>
              </a:rPr>
              <a:t> Pela inexecução total ou parcial do contrato a Administração poderá, garantida a prévia defesa, aplicar ao contratado as seguintes sanções: </a:t>
            </a:r>
          </a:p>
          <a:p>
            <a:pPr marL="777240" lvl="2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t-BR" sz="2200" dirty="0">
                <a:latin typeface="Century Gothic" pitchFamily="34" charset="0"/>
              </a:rPr>
              <a:t>I - advertência;</a:t>
            </a:r>
          </a:p>
          <a:p>
            <a:pPr marL="777240" lvl="2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t-BR" sz="2200" dirty="0">
                <a:latin typeface="Century Gothic" pitchFamily="34" charset="0"/>
              </a:rPr>
              <a:t>II - multa, na forma prevista no instrumento convocatório ou no contrato;</a:t>
            </a:r>
          </a:p>
          <a:p>
            <a:pPr marL="777240" lvl="2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t-BR" sz="2200" dirty="0">
                <a:latin typeface="Century Gothic" pitchFamily="34" charset="0"/>
              </a:rPr>
              <a:t>III - suspensão temporária de participação em licitação e impedimento de contratar com a Administração, por prazo não superior a 2 (dois) anos</a:t>
            </a:r>
            <a:r>
              <a:rPr lang="pt-BR" sz="2200" dirty="0" smtClean="0">
                <a:latin typeface="Century Gothic" pitchFamily="34" charset="0"/>
              </a:rPr>
              <a:t>;</a:t>
            </a:r>
            <a:endParaRPr lang="pt-BR" altLang="pt-BR" sz="2800" b="1" dirty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7648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208912" cy="1008112"/>
          </a:xfrm>
        </p:spPr>
        <p:txBody>
          <a:bodyPr/>
          <a:lstStyle/>
          <a:p>
            <a:pPr algn="ctr"/>
            <a:r>
              <a:rPr lang="pt-BR" sz="3400" b="1" spc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CONTEÚDO PROGRAMÁTICO</a:t>
            </a:r>
            <a:endParaRPr lang="pt-BR" sz="3400" b="1" spc="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73424"/>
            <a:ext cx="7992888" cy="5184576"/>
          </a:xfrm>
        </p:spPr>
        <p:txBody>
          <a:bodyPr>
            <a:noAutofit/>
          </a:bodyPr>
          <a:lstStyle/>
          <a:p>
            <a:pPr marL="108000" indent="0" algn="ctr">
              <a:spcAft>
                <a:spcPts val="300"/>
              </a:spcAft>
              <a:buClr>
                <a:schemeClr val="accent6">
                  <a:lumMod val="50000"/>
                </a:schemeClr>
              </a:buClr>
              <a:buNone/>
            </a:pP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1ª AULA</a:t>
            </a:r>
          </a:p>
          <a:p>
            <a:pPr marL="468000" indent="-3600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dirty="0" smtClean="0">
                <a:latin typeface="Century Gothic" pitchFamily="34" charset="0"/>
              </a:rPr>
              <a:t>O </a:t>
            </a:r>
            <a:r>
              <a:rPr lang="pt-BR" dirty="0">
                <a:latin typeface="Century Gothic" pitchFamily="34" charset="0"/>
              </a:rPr>
              <a:t>problema da corrupção no mundo e no Brasil – sua evolução; instrumentos internacionais de enfrentamento.</a:t>
            </a:r>
          </a:p>
          <a:p>
            <a:pPr marL="468000" indent="-3600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dirty="0" smtClean="0">
                <a:latin typeface="Century Gothic" pitchFamily="34" charset="0"/>
              </a:rPr>
              <a:t>A </a:t>
            </a:r>
            <a:r>
              <a:rPr lang="pt-BR" dirty="0">
                <a:latin typeface="Century Gothic" pitchFamily="34" charset="0"/>
              </a:rPr>
              <a:t>Lei 12.846/2013: origens, necessidade de uma nova lei, lacunas preenchidas.</a:t>
            </a:r>
          </a:p>
          <a:p>
            <a:pPr marL="468000" indent="-3600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dirty="0" smtClean="0">
                <a:latin typeface="Century Gothic" pitchFamily="34" charset="0"/>
              </a:rPr>
              <a:t>Conteúdo </a:t>
            </a:r>
            <a:r>
              <a:rPr lang="pt-BR" dirty="0">
                <a:latin typeface="Century Gothic" pitchFamily="34" charset="0"/>
              </a:rPr>
              <a:t>da nova lei. Objeto. Natureza de suas normas. Responsabilidade Civil e Administrativa: características identificadoras. Independência das esferas. Coexistência com outras normas e processos sancionadores. Responsabilidade Objetiva. </a:t>
            </a:r>
            <a:endParaRPr lang="pt-BR" dirty="0" smtClean="0">
              <a:latin typeface="Century Gothic" pitchFamily="34" charset="0"/>
            </a:endParaRPr>
          </a:p>
          <a:p>
            <a:pPr marL="468000" indent="-360000">
              <a:buClr>
                <a:schemeClr val="accent6">
                  <a:lumMod val="50000"/>
                </a:schemeClr>
              </a:buClr>
              <a:buFont typeface="+mj-lt"/>
              <a:buAutoNum type="arabicPeriod"/>
            </a:pPr>
            <a:endParaRPr lang="pt-BR" sz="21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586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620000" cy="504056"/>
          </a:xfrm>
        </p:spPr>
        <p:txBody>
          <a:bodyPr/>
          <a:lstStyle/>
          <a:p>
            <a:r>
              <a:rPr lang="pt-BR" sz="2300" b="1" spc="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Continuação</a:t>
            </a:r>
            <a:endParaRPr lang="pt-BR" sz="2300" b="1" spc="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052736"/>
            <a:ext cx="7992888" cy="5805264"/>
          </a:xfrm>
        </p:spPr>
        <p:txBody>
          <a:bodyPr>
            <a:normAutofit/>
          </a:bodyPr>
          <a:lstStyle/>
          <a:p>
            <a:pPr marL="777240" lvl="2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t-BR" sz="2200" dirty="0" smtClean="0">
                <a:latin typeface="Century Gothic" pitchFamily="34" charset="0"/>
              </a:rPr>
              <a:t>IV</a:t>
            </a:r>
            <a:r>
              <a:rPr lang="pt-BR" sz="2200" dirty="0">
                <a:latin typeface="Century Gothic" pitchFamily="34" charset="0"/>
              </a:rPr>
              <a:t> - declaração de inidoneidade para licitar ou contratar com a Administração Pública enquanto perdurarem os motivos determinantes da punição ou até que seja promovida a reabilitação perante a própria autoridade que aplicou a penalidade, que será concedida sempre que o contratado ressarcir a Administração pelos prejuízos resultantes e após decorrido o prazo da sanção aplicada com base no inciso anterior</a:t>
            </a:r>
          </a:p>
          <a:p>
            <a:pPr marL="297180" lvl="1" indent="0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Clr>
                <a:srgbClr val="C00000"/>
              </a:buClr>
              <a:buNone/>
            </a:pP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Artigo 88 </a:t>
            </a:r>
            <a:r>
              <a:rPr lang="pt-B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- </a:t>
            </a:r>
            <a:r>
              <a:rPr lang="pt-BR" sz="2200" dirty="0">
                <a:latin typeface="Century Gothic" pitchFamily="34" charset="0"/>
              </a:rPr>
              <a:t> As sanções previstas nos incisos III e IV do artigo anterior poderão também ser aplicadas às empresas ou aos profissionais que, em razão dos contratos regidos por esta Lei:</a:t>
            </a:r>
          </a:p>
          <a:p>
            <a:pPr marL="360000" indent="-360000">
              <a:spcBef>
                <a:spcPts val="800"/>
              </a:spcBef>
              <a:spcAft>
                <a:spcPts val="800"/>
              </a:spcAft>
              <a:buClr>
                <a:srgbClr val="C00000"/>
              </a:buClr>
              <a:buFontTx/>
              <a:buChar char="•"/>
            </a:pPr>
            <a:endParaRPr lang="pt-BR" altLang="pt-BR" sz="2800" b="1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7109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7620000" cy="576064"/>
          </a:xfrm>
        </p:spPr>
        <p:txBody>
          <a:bodyPr/>
          <a:lstStyle/>
          <a:p>
            <a:r>
              <a:rPr lang="pt-BR" sz="2300" b="1" spc="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Continuação</a:t>
            </a:r>
            <a:endParaRPr lang="pt-BR" sz="2300" b="1" spc="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052736"/>
            <a:ext cx="7764016" cy="5774432"/>
          </a:xfrm>
        </p:spPr>
        <p:txBody>
          <a:bodyPr>
            <a:normAutofit/>
          </a:bodyPr>
          <a:lstStyle/>
          <a:p>
            <a:pPr marL="684000" lvl="2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t-BR" sz="2200" dirty="0" smtClean="0">
                <a:latin typeface="Century Gothic" pitchFamily="34" charset="0"/>
              </a:rPr>
              <a:t>I - tenham sofrido condenação definitiva por praticarem, por meios dolosos, fraude fiscal no recolhimento de quaisquer tributos;</a:t>
            </a:r>
          </a:p>
          <a:p>
            <a:pPr marL="684000" lvl="2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t-BR" sz="2200" dirty="0" smtClean="0">
                <a:latin typeface="Century Gothic" pitchFamily="34" charset="0"/>
              </a:rPr>
              <a:t>II</a:t>
            </a:r>
            <a:r>
              <a:rPr lang="pt-BR" sz="2200" dirty="0">
                <a:latin typeface="Century Gothic" pitchFamily="34" charset="0"/>
              </a:rPr>
              <a:t> - tenham praticado atos ilícitos visando a frustrar os objetivos da licitação;</a:t>
            </a:r>
          </a:p>
          <a:p>
            <a:pPr marL="684000" lvl="2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t-BR" sz="2200" dirty="0">
                <a:latin typeface="Century Gothic" pitchFamily="34" charset="0"/>
              </a:rPr>
              <a:t>III - demonstrem não possuir idoneidade para contratar com a Administração em virtude de atos ilícitos praticados</a:t>
            </a:r>
            <a:r>
              <a:rPr lang="pt-BR" sz="2200" dirty="0" smtClean="0">
                <a:latin typeface="Century Gothic" pitchFamily="34" charset="0"/>
              </a:rPr>
              <a:t>.</a:t>
            </a:r>
          </a:p>
          <a:p>
            <a:pPr marL="684000" lvl="2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pt-BR" sz="1000" dirty="0">
              <a:latin typeface="Century Gothic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None/>
            </a:pPr>
            <a:r>
              <a:rPr lang="pt-BR" alt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Lei 10.467, </a:t>
            </a:r>
            <a:r>
              <a:rPr lang="pt-BR" alt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de </a:t>
            </a:r>
            <a:r>
              <a:rPr lang="pt-BR" alt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2002 </a:t>
            </a:r>
            <a:r>
              <a:rPr lang="pt-BR" altLang="pt-BR" dirty="0" smtClean="0">
                <a:latin typeface="Century Gothic" panose="020B0502020202020204" pitchFamily="34" charset="0"/>
                <a:cs typeface="Arial" pitchFamily="34" charset="0"/>
              </a:rPr>
              <a:t>– introduziu no Código Penal os Crimes contra a Administração Estrangeira (</a:t>
            </a:r>
            <a:r>
              <a:rPr lang="pt-BR" altLang="pt-BR" dirty="0" err="1" smtClean="0">
                <a:latin typeface="Century Gothic" panose="020B0502020202020204" pitchFamily="34" charset="0"/>
                <a:cs typeface="Arial" pitchFamily="34" charset="0"/>
              </a:rPr>
              <a:t>arts</a:t>
            </a:r>
            <a:r>
              <a:rPr lang="pt-BR" altLang="pt-BR" dirty="0" smtClean="0">
                <a:latin typeface="Century Gothic" panose="020B0502020202020204" pitchFamily="34" charset="0"/>
                <a:cs typeface="Arial" pitchFamily="34" charset="0"/>
              </a:rPr>
              <a:t>. 337- B e C), Crimes de Corrupção Ativa e de Tráfico de Influência em Transações Internacionais</a:t>
            </a:r>
          </a:p>
          <a:p>
            <a:pPr marL="360000" indent="-360000">
              <a:spcBef>
                <a:spcPts val="800"/>
              </a:spcBef>
              <a:spcAft>
                <a:spcPts val="800"/>
              </a:spcAft>
              <a:buClr>
                <a:srgbClr val="C00000"/>
              </a:buClr>
              <a:buFontTx/>
              <a:buChar char="•"/>
            </a:pPr>
            <a:endParaRPr lang="pt-BR" altLang="pt-BR" sz="2800" b="1" dirty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1113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7620000" cy="1143000"/>
          </a:xfrm>
        </p:spPr>
        <p:txBody>
          <a:bodyPr/>
          <a:lstStyle/>
          <a:p>
            <a:pPr algn="ctr"/>
            <a:r>
              <a:rPr lang="pt-BR" sz="3800" b="1" spc="13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OPÇÃO POR NORMAS EXTRAPENAIS</a:t>
            </a:r>
            <a:endParaRPr lang="pt-BR" sz="3800" b="1" spc="13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321496"/>
            <a:ext cx="7620000" cy="3915816"/>
          </a:xfrm>
        </p:spPr>
        <p:txBody>
          <a:bodyPr>
            <a:normAutofit/>
          </a:bodyPr>
          <a:lstStyle/>
          <a:p>
            <a:pPr marL="628650" lvl="0" indent="-51435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dirty="0">
                <a:latin typeface="Century Gothic" panose="020B0502020202020204" pitchFamily="34" charset="0"/>
              </a:rPr>
              <a:t>Tendência à redução do Direito Penal (DP Mínimo)</a:t>
            </a:r>
          </a:p>
          <a:p>
            <a:pPr marL="628650" lvl="0" indent="-51435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dirty="0">
                <a:latin typeface="Century Gothic" panose="020B0502020202020204" pitchFamily="34" charset="0"/>
              </a:rPr>
              <a:t>Inadequação das penas Restritivas de Liberdade</a:t>
            </a:r>
          </a:p>
          <a:p>
            <a:pPr marL="628650" lvl="0" indent="-51435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dirty="0">
                <a:latin typeface="Century Gothic" panose="020B0502020202020204" pitchFamily="34" charset="0"/>
              </a:rPr>
              <a:t>Sanções mais adequadas à Pessoa Jurídica </a:t>
            </a:r>
          </a:p>
          <a:p>
            <a:pPr marL="628650" lvl="0" indent="-51435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dirty="0">
                <a:latin typeface="Century Gothic" panose="020B0502020202020204" pitchFamily="34" charset="0"/>
              </a:rPr>
              <a:t>Sanções mais adequadas a certos tipos de ilícitos</a:t>
            </a:r>
          </a:p>
          <a:p>
            <a:pPr marL="628650" lvl="0" indent="-51435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dirty="0">
                <a:latin typeface="Century Gothic" panose="020B0502020202020204" pitchFamily="34" charset="0"/>
              </a:rPr>
              <a:t>Sanções compatíveis com a Responsabilidade Objetiva</a:t>
            </a:r>
          </a:p>
          <a:p>
            <a:pPr marL="628650" lvl="0" indent="-514350">
              <a:spcAft>
                <a:spcPts val="300"/>
              </a:spcAft>
              <a:buClr>
                <a:srgbClr val="C00000"/>
              </a:buClr>
              <a:buFont typeface="+mj-lt"/>
              <a:buAutoNum type="alphaLcPeriod"/>
            </a:pPr>
            <a:r>
              <a:rPr lang="pt-BR" dirty="0">
                <a:latin typeface="Century Gothic" panose="020B0502020202020204" pitchFamily="34" charset="0"/>
              </a:rPr>
              <a:t>Caráter patrimonial: multa, perdimento dos bens </a:t>
            </a:r>
            <a:r>
              <a:rPr lang="pt-BR" dirty="0" smtClean="0">
                <a:latin typeface="Century Gothic" panose="020B0502020202020204" pitchFamily="34" charset="0"/>
              </a:rPr>
              <a:t>obtidos</a:t>
            </a:r>
            <a:endParaRPr lang="pt-B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01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620000" cy="1143000"/>
          </a:xfrm>
        </p:spPr>
        <p:txBody>
          <a:bodyPr/>
          <a:lstStyle/>
          <a:p>
            <a:pPr algn="ctr"/>
            <a:r>
              <a:rPr lang="pt-BR" sz="3800" b="1" spc="13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OPÇÃO POR NORMAS EXTRAPENAIS</a:t>
            </a:r>
            <a:endParaRPr lang="pt-BR" sz="3800" b="1" spc="13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772816"/>
            <a:ext cx="7992888" cy="4968552"/>
          </a:xfrm>
        </p:spPr>
        <p:txBody>
          <a:bodyPr>
            <a:normAutofit/>
          </a:bodyPr>
          <a:lstStyle/>
          <a:p>
            <a:pPr marL="571500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7"/>
            </a:pPr>
            <a:r>
              <a:rPr lang="pt-BR" dirty="0">
                <a:latin typeface="Century Gothic" panose="020B0502020202020204" pitchFamily="34" charset="0"/>
              </a:rPr>
              <a:t>Sanções Restritivas de Atividades ou Outros Direitos </a:t>
            </a:r>
            <a:r>
              <a:rPr lang="pt-BR" b="1" dirty="0" smtClean="0">
                <a:latin typeface="Century Gothic" panose="020B0502020202020204" pitchFamily="34" charset="0"/>
              </a:rPr>
              <a:t> </a:t>
            </a:r>
            <a:r>
              <a:rPr lang="pt-BR" dirty="0">
                <a:latin typeface="Century Gothic" panose="020B0502020202020204" pitchFamily="34" charset="0"/>
              </a:rPr>
              <a:t>(suspensão de funcionamento, interdição parcial, proibição de licitar, de contratar, de fabricar produto, </a:t>
            </a:r>
            <a:r>
              <a:rPr lang="pt-BR" dirty="0" err="1">
                <a:latin typeface="Century Gothic" panose="020B0502020202020204" pitchFamily="34" charset="0"/>
              </a:rPr>
              <a:t>etc</a:t>
            </a:r>
            <a:r>
              <a:rPr lang="pt-BR" dirty="0">
                <a:latin typeface="Century Gothic" panose="020B0502020202020204" pitchFamily="34" charset="0"/>
              </a:rPr>
              <a:t>)</a:t>
            </a:r>
            <a:endParaRPr lang="pt-BR" b="1" dirty="0">
              <a:latin typeface="Century Gothic" panose="020B0502020202020204" pitchFamily="34" charset="0"/>
            </a:endParaRPr>
          </a:p>
          <a:p>
            <a:pPr marL="571500" lvl="0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7"/>
            </a:pPr>
            <a:r>
              <a:rPr lang="pt-BR" dirty="0" smtClean="0">
                <a:latin typeface="Century Gothic" panose="020B0502020202020204" pitchFamily="34" charset="0"/>
              </a:rPr>
              <a:t>Capacidade </a:t>
            </a:r>
            <a:r>
              <a:rPr lang="pt-BR" dirty="0">
                <a:latin typeface="Century Gothic" panose="020B0502020202020204" pitchFamily="34" charset="0"/>
              </a:rPr>
              <a:t>de intervir em situações de relacionamento contínuo, impedindo sua repetição (Suspensão e Inidoneidade)</a:t>
            </a:r>
          </a:p>
          <a:p>
            <a:pPr marL="571500" lvl="0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7"/>
            </a:pPr>
            <a:r>
              <a:rPr lang="pt-BR" dirty="0">
                <a:latin typeface="Century Gothic" panose="020B0502020202020204" pitchFamily="34" charset="0"/>
              </a:rPr>
              <a:t>Comportam sistema de atenuantes com viés preventivo (estímulo a programas de </a:t>
            </a:r>
            <a:r>
              <a:rPr lang="pt-BR" i="1" dirty="0" err="1">
                <a:latin typeface="Century Gothic" panose="020B0502020202020204" pitchFamily="34" charset="0"/>
              </a:rPr>
              <a:t>compliance</a:t>
            </a:r>
            <a:r>
              <a:rPr lang="pt-BR" i="1" dirty="0" smtClean="0">
                <a:latin typeface="Century Gothic" panose="020B0502020202020204" pitchFamily="34" charset="0"/>
              </a:rPr>
              <a:t>)</a:t>
            </a:r>
            <a:endParaRPr lang="pt-BR" dirty="0">
              <a:latin typeface="Century Gothic" panose="020B0502020202020204" pitchFamily="34" charset="0"/>
            </a:endParaRPr>
          </a:p>
          <a:p>
            <a:pPr marL="571500" lvl="0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7"/>
            </a:pPr>
            <a:r>
              <a:rPr lang="pt-BR" dirty="0">
                <a:latin typeface="Century Gothic" panose="020B0502020202020204" pitchFamily="34" charset="0"/>
              </a:rPr>
              <a:t>Podem constar de leis específicas (mais ajustado à grande diversidade de áreas e tipos)</a:t>
            </a:r>
          </a:p>
          <a:p>
            <a:pPr marL="571500" lvl="0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7"/>
            </a:pPr>
            <a:r>
              <a:rPr lang="pt-BR" dirty="0">
                <a:latin typeface="Century Gothic" panose="020B0502020202020204" pitchFamily="34" charset="0"/>
              </a:rPr>
              <a:t>Os “tipos” podem ser mais abertos</a:t>
            </a:r>
          </a:p>
        </p:txBody>
      </p:sp>
    </p:spTree>
    <p:extLst>
      <p:ext uri="{BB962C8B-B14F-4D97-AF65-F5344CB8AC3E}">
        <p14:creationId xmlns:p14="http://schemas.microsoft.com/office/powerpoint/2010/main" xmlns="" val="134860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204864"/>
            <a:ext cx="7620000" cy="2304256"/>
          </a:xfrm>
        </p:spPr>
        <p:txBody>
          <a:bodyPr/>
          <a:lstStyle/>
          <a:p>
            <a:pPr algn="ctr"/>
            <a:r>
              <a:rPr lang="pt-BR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INSUFICIÊNCIA </a:t>
            </a:r>
            <a:r>
              <a:rPr lang="pt-BR" b="1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DAS NORMAS EXTRAPENAIS </a:t>
            </a:r>
            <a:r>
              <a:rPr lang="pt-BR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PRE-EXISTENTES</a:t>
            </a:r>
            <a:endParaRPr lang="pt-BR" spc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tângulo 1"/>
          <p:cNvSpPr>
            <a:spLocks noChangeArrowheads="1"/>
          </p:cNvSpPr>
          <p:nvPr/>
        </p:nvSpPr>
        <p:spPr bwMode="auto">
          <a:xfrm>
            <a:off x="215391" y="548680"/>
            <a:ext cx="7957009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pt-BR" altLang="pt-BR" sz="3100" b="1" cap="all" spc="12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Por que a Lei de Improbidade Administrativa </a:t>
            </a:r>
            <a:r>
              <a:rPr lang="pt-BR" altLang="pt-BR" sz="3100" b="1" cap="all" spc="12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não </a:t>
            </a:r>
            <a:r>
              <a:rPr lang="pt-BR" altLang="pt-BR" sz="3100" b="1" cap="all" spc="12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era suficiente </a:t>
            </a:r>
            <a:endParaRPr lang="pt-BR" altLang="pt-BR" sz="3100" b="1" cap="all" spc="12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56323" name="Retângulo 1"/>
          <p:cNvSpPr>
            <a:spLocks noChangeArrowheads="1"/>
          </p:cNvSpPr>
          <p:nvPr/>
        </p:nvSpPr>
        <p:spPr bwMode="auto">
          <a:xfrm>
            <a:off x="215391" y="1988840"/>
            <a:ext cx="7812994" cy="3180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60000" indent="-360000" algn="just" eaLnBrk="1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t-BR" altLang="pt-BR" sz="23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Aplicação da LIA às empresas depende da comprovação do ato de improbidade </a:t>
            </a:r>
            <a:r>
              <a:rPr lang="pt-BR" altLang="pt-BR" sz="2300" b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de um </a:t>
            </a:r>
            <a:r>
              <a:rPr lang="pt-BR" altLang="pt-BR" sz="23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Agente Público</a:t>
            </a:r>
            <a:endParaRPr lang="pt-BR" altLang="pt-BR" sz="2300" b="1" dirty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marL="360000" indent="-360000" algn="just" eaLnBrk="1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t-BR" altLang="pt-BR" sz="23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As condutas descritas pela Lei são de </a:t>
            </a:r>
            <a:r>
              <a:rPr lang="pt-BR" altLang="pt-BR" sz="23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responsabilidade subjetiva</a:t>
            </a:r>
            <a:r>
              <a:rPr lang="pt-BR" altLang="pt-BR" sz="23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, devendo ser </a:t>
            </a:r>
            <a:r>
              <a:rPr lang="pt-BR" altLang="pt-BR" sz="2300" b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comprovada </a:t>
            </a:r>
            <a:r>
              <a:rPr lang="pt-BR" altLang="pt-BR" sz="23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 </a:t>
            </a:r>
            <a:r>
              <a:rPr lang="pt-BR" altLang="pt-BR" sz="23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culpa </a:t>
            </a:r>
            <a:r>
              <a:rPr lang="pt-BR" altLang="pt-BR" sz="2300" b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de </a:t>
            </a:r>
            <a:r>
              <a:rPr lang="pt-BR" altLang="pt-BR" sz="23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todos os </a:t>
            </a:r>
            <a:r>
              <a:rPr lang="pt-BR" altLang="pt-BR" sz="2300" b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envolvidos</a:t>
            </a:r>
            <a:endParaRPr lang="pt-BR" altLang="pt-BR" sz="2300" b="0" dirty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marL="360000" indent="-360000" algn="just" eaLnBrk="1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t-BR" altLang="pt-BR" sz="23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Não inclui condutas praticadas contra a Administração Pública </a:t>
            </a:r>
            <a:r>
              <a:rPr lang="pt-BR" altLang="pt-BR" sz="23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estrangeira</a:t>
            </a:r>
          </a:p>
        </p:txBody>
      </p:sp>
    </p:spTree>
    <p:extLst>
      <p:ext uri="{BB962C8B-B14F-4D97-AF65-F5344CB8AC3E}">
        <p14:creationId xmlns:p14="http://schemas.microsoft.com/office/powerpoint/2010/main" xmlns="" val="83126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tângulo 1"/>
          <p:cNvSpPr>
            <a:spLocks noChangeArrowheads="1"/>
          </p:cNvSpPr>
          <p:nvPr/>
        </p:nvSpPr>
        <p:spPr bwMode="auto">
          <a:xfrm>
            <a:off x="251520" y="116632"/>
            <a:ext cx="7993244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pt-BR" altLang="pt-BR" sz="3100" b="1" cap="all" spc="13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Por que a Lei de Licitações </a:t>
            </a:r>
            <a:endParaRPr lang="pt-BR" altLang="pt-BR" sz="3100" b="1" cap="all" spc="13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 eaLnBrk="1" hangingPunct="1"/>
            <a:r>
              <a:rPr lang="pt-BR" altLang="pt-BR" sz="3100" b="1" cap="all" spc="13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não </a:t>
            </a:r>
            <a:r>
              <a:rPr lang="pt-BR" altLang="pt-BR" sz="3100" b="1" cap="all" spc="13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era suficiente</a:t>
            </a:r>
            <a:endParaRPr lang="pt-BR" altLang="pt-BR" sz="3100" b="1" cap="all" spc="13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55299" name="Retângulo 1"/>
          <p:cNvSpPr>
            <a:spLocks noChangeArrowheads="1"/>
          </p:cNvSpPr>
          <p:nvPr/>
        </p:nvSpPr>
        <p:spPr bwMode="auto">
          <a:xfrm>
            <a:off x="107860" y="1340768"/>
            <a:ext cx="8136904" cy="524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52000" indent="-252000" algn="just" eaLnBrk="1" hangingPunct="1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t-BR" altLang="pt-BR" sz="21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As condutas mais graves são tratadas na Seção sobre </a:t>
            </a:r>
            <a:r>
              <a:rPr lang="pt-BR" altLang="pt-BR" sz="2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crimes</a:t>
            </a:r>
            <a:r>
              <a:rPr lang="pt-BR" altLang="pt-BR" sz="21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, os quais não se aplicam à pessoa jurídica que se beneficia da conduta ou que determina a prática do delito</a:t>
            </a:r>
          </a:p>
          <a:p>
            <a:pPr marL="252000" indent="-252000" algn="just" eaLnBrk="1" hangingPunct="1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t-BR" altLang="pt-BR" sz="21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Não abarca a </a:t>
            </a:r>
            <a:r>
              <a:rPr lang="pt-BR" altLang="pt-BR" sz="2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totalidade de condutas lesivas </a:t>
            </a:r>
            <a:r>
              <a:rPr lang="pt-BR" altLang="pt-BR" sz="21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à Administração Pública</a:t>
            </a:r>
          </a:p>
          <a:p>
            <a:pPr marL="252000" indent="-252000" algn="just" eaLnBrk="1" hangingPunct="1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t-BR" altLang="pt-BR" sz="21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As sanções aplicáveis à pessoa jurídica não atingem o seu </a:t>
            </a:r>
            <a:r>
              <a:rPr lang="pt-BR" altLang="pt-BR" sz="2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patrimônio </a:t>
            </a:r>
            <a:r>
              <a:rPr lang="pt-BR" altLang="pt-BR" sz="21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diretamente, nem geram o </a:t>
            </a:r>
            <a:r>
              <a:rPr lang="pt-BR" altLang="pt-BR" sz="2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ressarcimento </a:t>
            </a:r>
            <a:r>
              <a:rPr lang="pt-BR" altLang="pt-BR" sz="21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do dano causado à Administração Pública</a:t>
            </a:r>
          </a:p>
          <a:p>
            <a:pPr marL="252000" indent="-252000" algn="just" eaLnBrk="1" hangingPunct="1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t-BR" altLang="pt-BR" sz="21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 multa é aplicada apenas nos casos de </a:t>
            </a:r>
            <a:r>
              <a:rPr lang="pt-BR" altLang="pt-BR" sz="2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inadimplemento do contrato</a:t>
            </a:r>
            <a:r>
              <a:rPr lang="pt-BR" altLang="pt-BR" sz="21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.   Como seu </a:t>
            </a:r>
            <a:r>
              <a:rPr lang="pt-BR" altLang="pt-BR" sz="2100" b="0" i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quantum</a:t>
            </a:r>
            <a:r>
              <a:rPr lang="pt-BR" altLang="pt-BR" sz="21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 é estabelecido no instrumento convocatório ou no contrato, a prática tem sido limitá-la ao </a:t>
            </a:r>
            <a:r>
              <a:rPr lang="pt-BR" altLang="pt-BR" sz="2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valor da garantia ou ao valor do contrato</a:t>
            </a:r>
          </a:p>
          <a:p>
            <a:pPr marL="252000" indent="-252000" algn="just" eaLnBrk="1" hangingPunct="1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t-BR" altLang="pt-BR" sz="2100" b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Não inclui condutas contra a Administração Pública </a:t>
            </a:r>
            <a:r>
              <a:rPr lang="pt-BR" altLang="pt-BR" sz="2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estrangeira</a:t>
            </a:r>
          </a:p>
        </p:txBody>
      </p:sp>
    </p:spTree>
    <p:extLst>
      <p:ext uri="{BB962C8B-B14F-4D97-AF65-F5344CB8AC3E}">
        <p14:creationId xmlns:p14="http://schemas.microsoft.com/office/powerpoint/2010/main" xmlns="" val="358225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ítulo 1"/>
          <p:cNvSpPr>
            <a:spLocks noGrp="1"/>
          </p:cNvSpPr>
          <p:nvPr>
            <p:ph type="title"/>
          </p:nvPr>
        </p:nvSpPr>
        <p:spPr bwMode="auto">
          <a:xfrm>
            <a:off x="251520" y="476672"/>
            <a:ext cx="7920880" cy="108012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t-BR" altLang="pt-BR" sz="3400" b="1" cap="all" spc="13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Lacunas preenchidas NO ORDENAMENTO pela lei 12.846</a:t>
            </a:r>
            <a:r>
              <a:rPr lang="pt-BR" altLang="pt-BR" sz="3200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/>
            </a:r>
            <a:br>
              <a:rPr lang="pt-BR" altLang="pt-BR" sz="3200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</a:br>
            <a:r>
              <a:rPr lang="pt-BR" altLang="pt-BR" sz="3200" i="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altLang="pt-BR" sz="3200" i="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pt-BR" altLang="pt-BR" sz="3200" i="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47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323528" y="1844824"/>
            <a:ext cx="7920880" cy="4824536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457200" indent="-360000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Alcance direto do agente corruptor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pessoa jurídica</a:t>
            </a:r>
          </a:p>
          <a:p>
            <a:pPr marL="457200" indent="-360000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Alcance do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patrimônio </a:t>
            </a: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da empresa</a:t>
            </a:r>
          </a:p>
          <a:p>
            <a:pPr marL="457200" indent="-360000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Pela via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administrativa</a:t>
            </a:r>
          </a:p>
          <a:p>
            <a:pPr marL="457200" indent="-360000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Pela via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judicial cível</a:t>
            </a:r>
          </a:p>
          <a:p>
            <a:pPr marL="457200" indent="-360000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Independentemente de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culpa ou dolo</a:t>
            </a:r>
          </a:p>
          <a:p>
            <a:pPr marL="457200" indent="-360000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Responsabilização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objetiva</a:t>
            </a:r>
          </a:p>
          <a:p>
            <a:pPr marL="457200" indent="-360000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Sanções realmente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eficazes</a:t>
            </a: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 (real poder inibitório, preventivo, dissuasório)</a:t>
            </a:r>
          </a:p>
          <a:p>
            <a:pPr marL="97200" indent="0" algn="r" eaLnBrk="1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None/>
            </a:pPr>
            <a:r>
              <a:rPr lang="pt-BR" altLang="pt-BR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				</a:t>
            </a:r>
            <a:r>
              <a:rPr lang="pt-BR" altLang="pt-BR" sz="1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Continua...</a:t>
            </a:r>
          </a:p>
        </p:txBody>
      </p:sp>
    </p:spTree>
    <p:extLst>
      <p:ext uri="{BB962C8B-B14F-4D97-AF65-F5344CB8AC3E}">
        <p14:creationId xmlns:p14="http://schemas.microsoft.com/office/powerpoint/2010/main" xmlns="" val="352323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179512" y="1052736"/>
            <a:ext cx="7920880" cy="5544616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457200" indent="-360000" algn="just" eaLnBrk="1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Instrumento poderoso de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prevenção da corrupção</a:t>
            </a: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: estímulo à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integridade corporativa </a:t>
            </a: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nas empresas (pelo sistema de atenuantes, que valoriza os programas de </a:t>
            </a:r>
            <a:r>
              <a:rPr lang="pt-BR" altLang="pt-BR" sz="2400" i="1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compliance</a:t>
            </a: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)</a:t>
            </a:r>
          </a:p>
          <a:p>
            <a:pPr marL="457200" indent="-360000" algn="just" eaLnBrk="1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Facilitação da investigação </a:t>
            </a: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dos ilícitos (pela colaboração da empresa, via acordo de leniência)</a:t>
            </a:r>
          </a:p>
          <a:p>
            <a:pPr marL="457200" indent="-360000" algn="just" eaLnBrk="1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Enfrentamento da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corrupção transnacional</a:t>
            </a:r>
          </a:p>
          <a:p>
            <a:pPr marL="457200" indent="-360000" algn="just" eaLnBrk="1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Cumprimento de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compromisso internacional </a:t>
            </a: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do país perante a ONU, OCDE e OEA</a:t>
            </a:r>
          </a:p>
        </p:txBody>
      </p:sp>
      <p:sp>
        <p:nvSpPr>
          <p:cNvPr id="58371" name="Título 1"/>
          <p:cNvSpPr>
            <a:spLocks noGrp="1"/>
          </p:cNvSpPr>
          <p:nvPr>
            <p:ph type="title"/>
          </p:nvPr>
        </p:nvSpPr>
        <p:spPr bwMode="auto">
          <a:xfrm>
            <a:off x="179512" y="404664"/>
            <a:ext cx="8064896" cy="504056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altLang="pt-BR" sz="2000" b="1" i="0" dirty="0" smtClean="0">
                <a:solidFill>
                  <a:srgbClr val="C00000"/>
                </a:solidFill>
                <a:latin typeface="Century Gothic" panose="020B0502020202020204" pitchFamily="34" charset="0"/>
                <a:cs typeface="Arial" pitchFamily="34" charset="0"/>
              </a:rPr>
              <a:t>Continuação</a:t>
            </a:r>
            <a:r>
              <a:rPr lang="pt-BR" altLang="pt-BR" sz="3200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/>
            </a:r>
            <a:br>
              <a:rPr lang="pt-BR" altLang="pt-BR" sz="3200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</a:br>
            <a:endParaRPr lang="pt-BR" altLang="pt-BR" sz="3200" i="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79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spc="13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CONTEÚDO DA LEI 12.846/2013</a:t>
            </a:r>
            <a:endParaRPr lang="pt-BR" sz="3600" b="1" spc="13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97152"/>
          </a:xfrm>
        </p:spPr>
        <p:txBody>
          <a:bodyPr>
            <a:normAutofit fontScale="92500" lnSpcReduction="10000"/>
          </a:bodyPr>
          <a:lstStyle/>
          <a:p>
            <a:pPr marL="0" indent="0">
              <a:buClr>
                <a:srgbClr val="C00000"/>
              </a:buClr>
              <a:buNone/>
              <a:defRPr/>
            </a:pPr>
            <a:r>
              <a:rPr lang="pt-BR" altLang="pt-BR" sz="3200" b="1" cap="all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Objeto da Lei </a:t>
            </a:r>
            <a:r>
              <a:rPr lang="pt-BR" sz="3200" b="1" cap="all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(</a:t>
            </a:r>
            <a:r>
              <a:rPr lang="pt-BR" sz="32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artigos</a:t>
            </a:r>
            <a:r>
              <a:rPr lang="pt-BR" sz="3200" b="1" cap="all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 1º </a:t>
            </a:r>
            <a:r>
              <a:rPr lang="pt-BR" sz="32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e</a:t>
            </a:r>
            <a:r>
              <a:rPr lang="pt-BR" sz="3200" b="1" cap="all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 28)</a:t>
            </a:r>
            <a:endParaRPr lang="pt-BR" sz="3200" b="1" cap="all" dirty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anose="020B0604020202020204" pitchFamily="34" charset="0"/>
            </a:endParaRPr>
          </a:p>
          <a:p>
            <a:pPr marL="0" indent="0">
              <a:buClr>
                <a:srgbClr val="C00000"/>
              </a:buClr>
              <a:buNone/>
              <a:defRPr/>
            </a:pPr>
            <a:endParaRPr lang="pt-BR" sz="280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anose="020B0604020202020204" pitchFamily="34" charset="0"/>
            </a:endParaRPr>
          </a:p>
          <a:p>
            <a:pPr marL="0" indent="0">
              <a:buClr>
                <a:srgbClr val="C00000"/>
              </a:buClr>
              <a:buNone/>
              <a:defRPr/>
            </a:pPr>
            <a:r>
              <a:rPr lang="pt-BR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A </a:t>
            </a:r>
            <a:r>
              <a:rPr lang="pt-BR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Lei dispõe sobre:</a:t>
            </a:r>
          </a:p>
          <a:p>
            <a:pPr indent="-342900">
              <a:spcBef>
                <a:spcPts val="1800"/>
              </a:spcBef>
              <a:spcAft>
                <a:spcPts val="1200"/>
              </a:spcAft>
              <a:buClr>
                <a:srgbClr val="C00000"/>
              </a:buClr>
              <a:defRPr/>
            </a:pPr>
            <a:r>
              <a:rPr lang="pt-BR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A responsabilização administrativa e civil...</a:t>
            </a:r>
          </a:p>
          <a:p>
            <a:pPr indent="-342900">
              <a:spcAft>
                <a:spcPts val="1200"/>
              </a:spcAft>
              <a:buClr>
                <a:srgbClr val="C00000"/>
              </a:buClr>
              <a:defRPr/>
            </a:pPr>
            <a:r>
              <a:rPr lang="pt-BR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De pessoas jurídicas...</a:t>
            </a:r>
          </a:p>
          <a:p>
            <a:pPr indent="-342900">
              <a:spcAft>
                <a:spcPts val="1200"/>
              </a:spcAft>
              <a:buClr>
                <a:srgbClr val="C00000"/>
              </a:buClr>
              <a:defRPr/>
            </a:pPr>
            <a:r>
              <a:rPr lang="pt-BR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Pela prática de atos contra a Administração Pública...</a:t>
            </a:r>
          </a:p>
          <a:p>
            <a:pPr indent="-342900">
              <a:spcAft>
                <a:spcPts val="1200"/>
              </a:spcAft>
              <a:buClr>
                <a:srgbClr val="C00000"/>
              </a:buClr>
              <a:defRPr/>
            </a:pPr>
            <a:r>
              <a:rPr lang="pt-BR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Estrangeira e Nacional...</a:t>
            </a:r>
          </a:p>
          <a:p>
            <a:pPr indent="-342900">
              <a:spcAft>
                <a:spcPts val="1200"/>
              </a:spcAft>
              <a:buClr>
                <a:srgbClr val="C00000"/>
              </a:buClr>
              <a:defRPr/>
            </a:pPr>
            <a:r>
              <a:rPr lang="pt-BR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Ainda que cometidos no exterior.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15446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920880" cy="792088"/>
          </a:xfrm>
        </p:spPr>
        <p:txBody>
          <a:bodyPr/>
          <a:lstStyle/>
          <a:p>
            <a:pPr algn="ctr"/>
            <a:r>
              <a:rPr lang="pt-BR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CONTEÚDO PROGRAMÁTICO </a:t>
            </a:r>
            <a:endParaRPr lang="pt-BR" sz="3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340768"/>
            <a:ext cx="7992888" cy="5328592"/>
          </a:xfrm>
        </p:spPr>
        <p:txBody>
          <a:bodyPr>
            <a:noAutofit/>
          </a:bodyPr>
          <a:lstStyle/>
          <a:p>
            <a:pPr marL="565200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4"/>
            </a:pPr>
            <a:r>
              <a:rPr lang="pt-BR" dirty="0">
                <a:latin typeface="Century Gothic" pitchFamily="34" charset="0"/>
              </a:rPr>
              <a:t>Campo de incidência. Pessoas Jurídicas abrangidas. Espécies de Atos Lesivos. Sanções Administrativas e Sanções Judiciais Civis. Reparação do dano. Competência para o Processo Administrativo. Legitimidade para o Processo Judicial. </a:t>
            </a:r>
          </a:p>
          <a:p>
            <a:pPr marL="565200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4"/>
            </a:pPr>
            <a:r>
              <a:rPr lang="pt-BR" dirty="0" smtClean="0">
                <a:latin typeface="Century Gothic" pitchFamily="34" charset="0"/>
              </a:rPr>
              <a:t>Caráter </a:t>
            </a:r>
            <a:r>
              <a:rPr lang="pt-BR" dirty="0">
                <a:latin typeface="Century Gothic" pitchFamily="34" charset="0"/>
              </a:rPr>
              <a:t>Nacional. Regulamentação Federal.  Implicações. </a:t>
            </a:r>
            <a:endParaRPr lang="pt-BR" dirty="0" smtClean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90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620000" cy="1143000"/>
          </a:xfrm>
        </p:spPr>
        <p:txBody>
          <a:bodyPr/>
          <a:lstStyle/>
          <a:p>
            <a:pPr algn="ctr"/>
            <a:r>
              <a:rPr lang="pt-BR" sz="34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PESSOAS JURÍDICAS ABRANGIDAS</a:t>
            </a:r>
            <a:endParaRPr lang="pt-BR" sz="3400" b="1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7620000" cy="4176464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spcAft>
                <a:spcPts val="300"/>
              </a:spcAft>
              <a:buNone/>
            </a:pPr>
            <a:r>
              <a:rPr lang="pt-BR" sz="2300" b="1" dirty="0" smtClean="0">
                <a:latin typeface="Century Gothic" panose="020B0502020202020204" pitchFamily="34" charset="0"/>
              </a:rPr>
              <a:t>Artigo </a:t>
            </a:r>
            <a:r>
              <a:rPr lang="pt-BR" sz="2300" b="1" dirty="0">
                <a:latin typeface="Century Gothic" panose="020B0502020202020204" pitchFamily="34" charset="0"/>
              </a:rPr>
              <a:t>1</a:t>
            </a:r>
            <a:r>
              <a:rPr lang="pt-BR" sz="2300" b="1" u="sng" baseline="30000" dirty="0">
                <a:latin typeface="Century Gothic" panose="020B0502020202020204" pitchFamily="34" charset="0"/>
              </a:rPr>
              <a:t>o</a:t>
            </a:r>
            <a:r>
              <a:rPr lang="pt-BR" sz="2300" b="1" dirty="0">
                <a:latin typeface="Century Gothic" panose="020B0502020202020204" pitchFamily="34" charset="0"/>
              </a:rPr>
              <a:t> ,</a:t>
            </a:r>
            <a:r>
              <a:rPr lang="pt-BR" sz="2300" b="1" dirty="0" smtClean="0">
                <a:latin typeface="Century Gothic" panose="020B0502020202020204" pitchFamily="34" charset="0"/>
              </a:rPr>
              <a:t>  Parágrafo </a:t>
            </a:r>
            <a:r>
              <a:rPr lang="pt-BR" sz="2300" b="1" dirty="0">
                <a:latin typeface="Century Gothic" panose="020B0502020202020204" pitchFamily="34" charset="0"/>
              </a:rPr>
              <a:t>único.</a:t>
            </a:r>
            <a:r>
              <a:rPr lang="pt-BR" sz="2300" dirty="0">
                <a:latin typeface="Century Gothic" panose="020B0502020202020204" pitchFamily="34" charset="0"/>
              </a:rPr>
              <a:t>  Aplica-se o disposto nesta Lei às sociedades empresárias e às sociedades simples, personificadas ou não, independentemente da forma de organização ou modelo societário adotado, bem como a quaisquer fundações, associações de entidades ou pessoas, ou sociedades estrangeiras, que tenham sede, filial ou representação no território brasileiro, constituídas de fato ou de direito, ainda que </a:t>
            </a:r>
            <a:r>
              <a:rPr lang="pt-BR" sz="2300" dirty="0" smtClean="0">
                <a:latin typeface="Century Gothic" panose="020B0502020202020204" pitchFamily="34" charset="0"/>
              </a:rPr>
              <a:t>temporariamente.</a:t>
            </a:r>
            <a:endParaRPr lang="pt-BR" sz="23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310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ChangeArrowheads="1"/>
          </p:cNvSpPr>
          <p:nvPr/>
        </p:nvSpPr>
        <p:spPr bwMode="auto">
          <a:xfrm>
            <a:off x="674548" y="1988840"/>
            <a:ext cx="7128793" cy="429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 eaLnBrk="1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defRPr/>
            </a:pPr>
            <a:r>
              <a:rPr lang="pt-BR" altLang="pt-BR" sz="26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ea typeface="Lucida Sans Unicode" pitchFamily="34" charset="0"/>
              </a:rPr>
              <a:t>Aplicabilidade das mesmas sanções? </a:t>
            </a:r>
            <a:r>
              <a:rPr lang="pt-BR" altLang="pt-BR" sz="2600" b="1" dirty="0" smtClean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ea typeface="Lucida Sans Unicode" pitchFamily="34" charset="0"/>
              </a:rPr>
              <a:t>      A </a:t>
            </a:r>
            <a:r>
              <a:rPr lang="pt-BR" altLang="pt-BR" sz="26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ea typeface="Lucida Sans Unicode" pitchFamily="34" charset="0"/>
              </a:rPr>
              <a:t>todas as Estatais?  Todas as sanções?  </a:t>
            </a:r>
          </a:p>
          <a:p>
            <a:pPr marL="800100" lvl="1" indent="-342900" algn="just"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pt-BR" altLang="pt-BR" sz="2400" b="1" dirty="0" smtClean="0">
                <a:latin typeface="Century Gothic" panose="020B0502020202020204" pitchFamily="34" charset="0"/>
                <a:ea typeface="Lucida Sans Unicode" pitchFamily="34" charset="0"/>
              </a:rPr>
              <a:t>Perdimento </a:t>
            </a:r>
            <a:r>
              <a:rPr lang="pt-BR" altLang="pt-BR" sz="2400" b="1" dirty="0">
                <a:latin typeface="Century Gothic" panose="020B0502020202020204" pitchFamily="34" charset="0"/>
                <a:ea typeface="Lucida Sans Unicode" pitchFamily="34" charset="0"/>
              </a:rPr>
              <a:t>de bens?</a:t>
            </a:r>
          </a:p>
          <a:p>
            <a:pPr marL="800100" lvl="1" indent="-342900" algn="just"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pt-BR" altLang="pt-BR" sz="2400" b="1" dirty="0" smtClean="0">
                <a:latin typeface="Century Gothic" panose="020B0502020202020204" pitchFamily="34" charset="0"/>
                <a:ea typeface="Lucida Sans Unicode" pitchFamily="34" charset="0"/>
              </a:rPr>
              <a:t>Suspensão </a:t>
            </a:r>
            <a:r>
              <a:rPr lang="pt-BR" altLang="pt-BR" sz="2400" b="1" dirty="0">
                <a:latin typeface="Century Gothic" panose="020B0502020202020204" pitchFamily="34" charset="0"/>
                <a:ea typeface="Lucida Sans Unicode" pitchFamily="34" charset="0"/>
              </a:rPr>
              <a:t>de atividades: e se importar interrupção de serviço público?</a:t>
            </a:r>
          </a:p>
          <a:p>
            <a:pPr marL="800100" lvl="1" indent="-342900" algn="just">
              <a:spcBef>
                <a:spcPts val="3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pt-BR" altLang="pt-BR" sz="2400" b="1" dirty="0" smtClean="0">
                <a:latin typeface="Century Gothic" panose="020B0502020202020204" pitchFamily="34" charset="0"/>
                <a:ea typeface="Lucida Sans Unicode" pitchFamily="34" charset="0"/>
              </a:rPr>
              <a:t>Dissolução</a:t>
            </a:r>
            <a:r>
              <a:rPr lang="pt-BR" altLang="pt-BR" sz="2400" b="1" dirty="0">
                <a:latin typeface="Century Gothic" panose="020B0502020202020204" pitchFamily="34" charset="0"/>
                <a:ea typeface="Lucida Sans Unicode" pitchFamily="34" charset="0"/>
              </a:rPr>
              <a:t>: prevalece a decisão judicial ou a lei que cria a estatal?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defRPr/>
            </a:pPr>
            <a:r>
              <a:rPr lang="pt-BR" altLang="pt-BR" sz="2600" b="1" dirty="0" smtClean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ea typeface="Lucida Sans Unicode" pitchFamily="34" charset="0"/>
              </a:rPr>
              <a:t>Supremacia </a:t>
            </a:r>
            <a:r>
              <a:rPr lang="pt-BR" altLang="pt-BR" sz="26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ea typeface="Lucida Sans Unicode" pitchFamily="34" charset="0"/>
              </a:rPr>
              <a:t>do </a:t>
            </a:r>
            <a:r>
              <a:rPr lang="pt-BR" altLang="pt-BR" sz="2600" b="1" dirty="0" smtClean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ea typeface="Lucida Sans Unicode" pitchFamily="34" charset="0"/>
              </a:rPr>
              <a:t>interesse público e Razoabilidade</a:t>
            </a:r>
          </a:p>
          <a:p>
            <a:pPr algn="just" eaLnBrk="1" hangingPunct="1">
              <a:lnSpc>
                <a:spcPct val="95000"/>
              </a:lnSpc>
              <a:buClr>
                <a:srgbClr val="FFFF00"/>
              </a:buClr>
              <a:buFont typeface="Arial" charset="0"/>
              <a:buChar char="•"/>
              <a:defRPr/>
            </a:pPr>
            <a:endParaRPr lang="pt-BR" altLang="pt-BR" b="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Lucida Sans Unicode" pitchFamily="34" charset="0"/>
            </a:endParaRPr>
          </a:p>
        </p:txBody>
      </p:sp>
      <p:sp>
        <p:nvSpPr>
          <p:cNvPr id="70659" name="Retângulo 1"/>
          <p:cNvSpPr>
            <a:spLocks noChangeArrowheads="1"/>
          </p:cNvSpPr>
          <p:nvPr/>
        </p:nvSpPr>
        <p:spPr bwMode="auto">
          <a:xfrm>
            <a:off x="193003" y="548680"/>
            <a:ext cx="8091881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altLang="pt-BR" sz="3300" cap="all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Lucida Sans Unicode" pitchFamily="34" charset="0"/>
              </a:rPr>
              <a:t>Aplicabilidade da </a:t>
            </a:r>
            <a:r>
              <a:rPr lang="pt-BR" altLang="pt-BR" sz="3300" cap="all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Lucida Sans Unicode" pitchFamily="34" charset="0"/>
              </a:rPr>
              <a:t>Lei </a:t>
            </a:r>
            <a:r>
              <a:rPr lang="pt-BR" altLang="pt-BR" sz="3300" cap="all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Lucida Sans Unicode" pitchFamily="34" charset="0"/>
              </a:rPr>
              <a:t>às Estatais, </a:t>
            </a:r>
          </a:p>
          <a:p>
            <a:pPr algn="ctr" eaLnBrk="1" hangingPunct="1"/>
            <a:r>
              <a:rPr lang="pt-BR" altLang="pt-BR" sz="3300" cap="all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Lucida Sans Unicode" pitchFamily="34" charset="0"/>
              </a:rPr>
              <a:t>no polo passivo</a:t>
            </a:r>
            <a:endParaRPr lang="pt-BR" altLang="pt-BR" sz="3300" i="1" cap="all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689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ChangeArrowheads="1"/>
          </p:cNvSpPr>
          <p:nvPr/>
        </p:nvSpPr>
        <p:spPr bwMode="auto">
          <a:xfrm>
            <a:off x="179387" y="1700808"/>
            <a:ext cx="8065021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1pPr>
            <a:lvl2pPr marL="1200150" indent="-457200" eaLnBrk="0" hangingPunct="0"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5pPr>
            <a:lvl6pPr marL="2514600" indent="-228600" algn="ctr" defTabSz="449263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6pPr>
            <a:lvl7pPr marL="2971800" indent="-228600" algn="ctr" defTabSz="449263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7pPr>
            <a:lvl8pPr marL="3429000" indent="-228600" algn="ctr" defTabSz="449263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8pPr>
            <a:lvl9pPr marL="3886200" indent="-228600" algn="ctr" defTabSz="449263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pt-BR" altLang="pt-BR" sz="2300" b="0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Uma sociedade de economia mista, sujeita ao regime de direito privado, pode aplicar sanções? </a:t>
            </a:r>
          </a:p>
          <a:p>
            <a:pPr lvl="1" algn="just" eaLnBrk="1" hangingPunct="1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0000"/>
              <a:buFont typeface="Century Gothic" panose="020B0502020202020204" pitchFamily="34" charset="0"/>
              <a:buChar char="►"/>
              <a:defRPr/>
            </a:pPr>
            <a:r>
              <a:rPr lang="pt-BR" altLang="pt-BR" sz="2300" b="1" dirty="0" smtClean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Inclusive a concorrentes no mesmo mercado?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pt-BR" altLang="pt-BR" sz="2300" b="0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No regime de direito administrativo sancionador da Lei n.º 8.666, qualquer entidade da Administração pode aplicar as sanções de multa, advertência e suspensão temporária de participação em licitação e impedimento de contratar, reservando-se apenas a sanção de inidoneidade à competência de Ministro de Estado e de Secretário Estadual ou Municipal (art. 87, §3.º)</a:t>
            </a:r>
          </a:p>
          <a:p>
            <a:pPr marL="457200" indent="-457200" algn="just" eaLnBrk="1" hangingPunct="1">
              <a:lnSpc>
                <a:spcPct val="95000"/>
              </a:lnSpc>
              <a:buClr>
                <a:srgbClr val="FFFF00"/>
              </a:buClr>
              <a:buFont typeface="Arial" pitchFamily="34" charset="0"/>
              <a:buChar char="•"/>
              <a:defRPr/>
            </a:pPr>
            <a:endParaRPr lang="pt-BR" altLang="pt-BR" sz="2200" b="0" dirty="0" smtClean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 eaLnBrk="1" hangingPunct="1">
              <a:lnSpc>
                <a:spcPct val="95000"/>
              </a:lnSpc>
              <a:buClr>
                <a:srgbClr val="FFFF00"/>
              </a:buClr>
              <a:buFont typeface="Arial" pitchFamily="34" charset="0"/>
              <a:buChar char="•"/>
              <a:defRPr/>
            </a:pPr>
            <a:endParaRPr lang="pt-BR" altLang="pt-BR" sz="2200" dirty="0" smtClean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 eaLnBrk="1" hangingPunct="1">
              <a:lnSpc>
                <a:spcPct val="95000"/>
              </a:lnSpc>
              <a:buClr>
                <a:srgbClr val="FFFF00"/>
              </a:buClr>
              <a:buFont typeface="Arial" pitchFamily="34" charset="0"/>
              <a:buChar char="•"/>
              <a:defRPr/>
            </a:pPr>
            <a:endParaRPr lang="pt-BR" altLang="pt-BR" sz="22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1683" name="Retângulo 1"/>
          <p:cNvSpPr>
            <a:spLocks noChangeArrowheads="1"/>
          </p:cNvSpPr>
          <p:nvPr/>
        </p:nvSpPr>
        <p:spPr bwMode="auto">
          <a:xfrm>
            <a:off x="27434" y="268288"/>
            <a:ext cx="836099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FFFF00"/>
                </a:solidFill>
                <a:latin typeface="Arial" pitchFamily="34" charset="0"/>
              </a:defRPr>
            </a:lvl1pPr>
            <a:lvl2pPr marL="742950" indent="-285750">
              <a:defRPr sz="3000" b="1">
                <a:solidFill>
                  <a:srgbClr val="FFFF00"/>
                </a:solidFill>
                <a:latin typeface="Arial" pitchFamily="34" charset="0"/>
              </a:defRPr>
            </a:lvl2pPr>
            <a:lvl3pPr marL="11430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3pPr>
            <a:lvl4pPr marL="16002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4pPr>
            <a:lvl5pPr marL="2057400" indent="-228600">
              <a:defRPr sz="3000" b="1">
                <a:solidFill>
                  <a:srgbClr val="FFFF00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altLang="pt-BR" sz="3300" cap="all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Lucida Sans Unicode" pitchFamily="34" charset="0"/>
              </a:rPr>
              <a:t>Aplicabilidade da </a:t>
            </a:r>
            <a:r>
              <a:rPr lang="pt-BR" altLang="pt-BR" sz="3300" cap="all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Lucida Sans Unicode" pitchFamily="34" charset="0"/>
              </a:rPr>
              <a:t>Lei </a:t>
            </a:r>
            <a:r>
              <a:rPr lang="pt-BR" altLang="pt-BR" sz="3300" cap="all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Lucida Sans Unicode" pitchFamily="34" charset="0"/>
              </a:rPr>
              <a:t>às Estatais, </a:t>
            </a:r>
          </a:p>
          <a:p>
            <a:pPr algn="ctr" eaLnBrk="1" hangingPunct="1"/>
            <a:r>
              <a:rPr lang="pt-BR" altLang="pt-BR" sz="3300" cap="all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Lucida Sans Unicode" pitchFamily="34" charset="0"/>
              </a:rPr>
              <a:t>no polo ativo</a:t>
            </a:r>
            <a:endParaRPr lang="pt-BR" altLang="pt-BR" sz="3300" i="1" cap="all" spc="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662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ítulo 1"/>
          <p:cNvSpPr>
            <a:spLocks noGrp="1"/>
          </p:cNvSpPr>
          <p:nvPr>
            <p:ph type="title"/>
          </p:nvPr>
        </p:nvSpPr>
        <p:spPr bwMode="auto">
          <a:xfrm>
            <a:off x="323528" y="1268760"/>
            <a:ext cx="7848872" cy="7239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altLang="pt-BR" sz="3000" b="1" i="0" cap="all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Bens jurídicos tutelados (</a:t>
            </a:r>
            <a:r>
              <a:rPr lang="pt-BR" altLang="pt-BR" sz="3000" b="1" i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art</a:t>
            </a:r>
            <a:r>
              <a:rPr lang="pt-BR" altLang="pt-BR" sz="3000" b="1" i="0" cap="all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. 5</a:t>
            </a:r>
            <a:r>
              <a:rPr lang="pt-BR" altLang="pt-BR" sz="3000" b="1" cap="all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º</a:t>
            </a:r>
            <a:r>
              <a:rPr lang="pt-BR" altLang="pt-BR" sz="3000" b="1" i="0" cap="all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)</a:t>
            </a:r>
            <a:r>
              <a:rPr lang="pt-BR" altLang="pt-BR" sz="3200" i="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altLang="pt-BR" sz="3200" i="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pt-BR" altLang="pt-BR" sz="3200" i="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altLang="pt-BR" sz="3200" i="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pt-BR" altLang="pt-BR" sz="3200" i="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563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323528" y="2276872"/>
            <a:ext cx="7489651" cy="280831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457200" indent="-457200" eaLnBrk="1" hangingPunct="1">
              <a:spcAft>
                <a:spcPts val="12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7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o patrimônio público nacional ou estrangeiro</a:t>
            </a:r>
          </a:p>
          <a:p>
            <a:pPr marL="457200" indent="-457200" eaLnBrk="1" hangingPunct="1">
              <a:spcAft>
                <a:spcPts val="12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7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os princípios da administração pública</a:t>
            </a:r>
          </a:p>
          <a:p>
            <a:pPr marL="457200" indent="-457200" eaLnBrk="1" hangingPunct="1">
              <a:spcAft>
                <a:spcPts val="12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7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e os compromissos internacionais assumidos pelo Brasil (nessa área)</a:t>
            </a:r>
            <a:endParaRPr lang="pt-BR" altLang="pt-BR" sz="270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853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ítulo 1"/>
          <p:cNvSpPr>
            <a:spLocks noGrp="1"/>
          </p:cNvSpPr>
          <p:nvPr>
            <p:ph type="title"/>
          </p:nvPr>
        </p:nvSpPr>
        <p:spPr bwMode="auto">
          <a:xfrm>
            <a:off x="395536" y="620688"/>
            <a:ext cx="7704856" cy="7239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altLang="pt-BR" sz="3000" b="1" i="0" cap="all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Atos lesivos alcançados </a:t>
            </a:r>
            <a:r>
              <a:rPr lang="pt-BR" altLang="pt-BR" sz="3000" b="1" i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(art. 5</a:t>
            </a:r>
            <a:r>
              <a:rPr lang="pt-BR" altLang="pt-BR" sz="3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º</a:t>
            </a:r>
            <a:r>
              <a:rPr lang="pt-BR" altLang="pt-BR" sz="3000" b="1" i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 )</a:t>
            </a:r>
          </a:p>
        </p:txBody>
      </p:sp>
      <p:sp>
        <p:nvSpPr>
          <p:cNvPr id="72707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323528" y="1412776"/>
            <a:ext cx="7807275" cy="467995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571500" indent="-571500" algn="just" eaLnBrk="1" hangingPunct="1">
              <a:spcBef>
                <a:spcPct val="0"/>
              </a:spcBef>
              <a:spcAft>
                <a:spcPts val="1200"/>
              </a:spcAft>
              <a:buClr>
                <a:srgbClr val="C00000"/>
              </a:buClr>
              <a:buFont typeface="+mj-lt"/>
              <a:buAutoNum type="romanUcPeriod"/>
            </a:pP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Prometer, oferecer ou dar, direta ou indiretamente, vantagem indevida a agente público, ou a terceira pessoa a ele relacionada </a:t>
            </a:r>
          </a:p>
          <a:p>
            <a:pPr marL="571500" indent="-571500" algn="just" eaLnBrk="1" hangingPunct="1">
              <a:spcBef>
                <a:spcPct val="0"/>
              </a:spcBef>
              <a:spcAft>
                <a:spcPts val="1200"/>
              </a:spcAft>
              <a:buClr>
                <a:srgbClr val="C00000"/>
              </a:buClr>
              <a:buFont typeface="+mj-lt"/>
              <a:buAutoNum type="romanUcPeriod"/>
            </a:pP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Financiar, custear ou patrocinar prática de atos ilícitos previstos na LAC</a:t>
            </a:r>
          </a:p>
          <a:p>
            <a:pPr marL="571500" indent="-571500" algn="just" eaLnBrk="1" hangingPunct="1">
              <a:spcBef>
                <a:spcPct val="0"/>
              </a:spcBef>
              <a:spcAft>
                <a:spcPts val="1200"/>
              </a:spcAft>
              <a:buClr>
                <a:srgbClr val="C00000"/>
              </a:buClr>
              <a:buFont typeface="+mj-lt"/>
              <a:buAutoNum type="romanUcPeriod"/>
            </a:pPr>
            <a:r>
              <a:rPr lang="pt-BR" altLang="pt-BR" sz="26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U</a:t>
            </a: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tilizar-se de interposta PF ou PJ para ocultar ou dissimular reais interesses ou a identidade dos beneficiários</a:t>
            </a:r>
          </a:p>
          <a:p>
            <a:pPr marL="571500" indent="-571500" algn="just" eaLnBrk="1" hangingPunct="1">
              <a:spcBef>
                <a:spcPct val="0"/>
              </a:spcBef>
              <a:spcAft>
                <a:spcPts val="1200"/>
              </a:spcAft>
              <a:buClr>
                <a:srgbClr val="C00000"/>
              </a:buClr>
              <a:buFont typeface="+mj-lt"/>
              <a:buAutoNum type="romanUcPeriod"/>
            </a:pP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“Fraudar” licitações ou contratos</a:t>
            </a:r>
          </a:p>
          <a:p>
            <a:pPr marL="571500" indent="-571500" algn="just" eaLnBrk="1" hangingPunct="1">
              <a:spcBef>
                <a:spcPct val="0"/>
              </a:spcBef>
              <a:spcAft>
                <a:spcPts val="1200"/>
              </a:spcAft>
              <a:buClr>
                <a:srgbClr val="C00000"/>
              </a:buClr>
              <a:buFont typeface="+mj-lt"/>
              <a:buAutoNum type="romanUcPeriod"/>
            </a:pP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Dificultar atividade de investigação ou fiscalização</a:t>
            </a:r>
          </a:p>
        </p:txBody>
      </p:sp>
    </p:spTree>
    <p:extLst>
      <p:ext uri="{BB962C8B-B14F-4D97-AF65-F5344CB8AC3E}">
        <p14:creationId xmlns:p14="http://schemas.microsoft.com/office/powerpoint/2010/main" xmlns="" val="116970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ítulo 1"/>
          <p:cNvSpPr>
            <a:spLocks noGrp="1"/>
          </p:cNvSpPr>
          <p:nvPr>
            <p:ph type="title"/>
          </p:nvPr>
        </p:nvSpPr>
        <p:spPr bwMode="auto">
          <a:xfrm>
            <a:off x="323528" y="260648"/>
            <a:ext cx="7776864" cy="108012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t-BR" sz="3300" b="1" spc="100" dirty="0">
                <a:solidFill>
                  <a:srgbClr val="C00000"/>
                </a:solidFill>
                <a:latin typeface="Century Gothic" panose="020B0502020202020204" pitchFamily="34" charset="0"/>
              </a:rPr>
              <a:t>REGIME DE </a:t>
            </a:r>
            <a:r>
              <a:rPr lang="pt-BR" sz="3300" b="1" spc="1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RESPONSABILIDADE:</a:t>
            </a:r>
            <a:br>
              <a:rPr lang="pt-BR" sz="3300" b="1" spc="1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r>
              <a:rPr lang="pt-BR" sz="3300" b="1" spc="1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OBJETIVA</a:t>
            </a:r>
            <a:endParaRPr lang="pt-BR" altLang="pt-BR" sz="3300" b="1" i="0" cap="all" spc="10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2048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268760"/>
            <a:ext cx="7560840" cy="5472608"/>
          </a:xfrm>
          <a:extLst/>
        </p:spPr>
        <p:txBody>
          <a:bodyPr rtlCol="0"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None/>
              <a:defRPr/>
            </a:pPr>
            <a:r>
              <a:rPr lang="pt-BR" altLang="pt-BR" sz="25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Artigo 1º </a:t>
            </a:r>
            <a:r>
              <a:rPr lang="pt-BR" altLang="pt-BR" sz="25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- </a:t>
            </a:r>
            <a:r>
              <a:rPr lang="pt-BR" sz="2500" dirty="0" smtClean="0">
                <a:latin typeface="Century Gothic" panose="020B0502020202020204" pitchFamily="34" charset="0"/>
              </a:rPr>
              <a:t>Esta </a:t>
            </a:r>
            <a:r>
              <a:rPr lang="pt-BR" sz="2500" dirty="0">
                <a:latin typeface="Century Gothic" panose="020B0502020202020204" pitchFamily="34" charset="0"/>
              </a:rPr>
              <a:t>Lei dispõe sobre a responsabilização objetiva administrativa e civil de pessoas jurídicas pela prática de atos contra a administração pública, nacional ou estrangeira</a:t>
            </a:r>
            <a:r>
              <a:rPr lang="pt-BR" sz="2500" dirty="0" smtClean="0">
                <a:latin typeface="Century Gothic" panose="020B0502020202020204" pitchFamily="34" charset="0"/>
              </a:rPr>
              <a:t>.</a:t>
            </a:r>
            <a:endParaRPr lang="pt-BR" altLang="pt-BR" sz="250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None/>
              <a:defRPr/>
            </a:pPr>
            <a:r>
              <a:rPr lang="pt-BR" altLang="pt-BR" sz="25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Artigo 2º </a:t>
            </a:r>
            <a:r>
              <a:rPr lang="pt-BR" altLang="pt-BR" sz="25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- </a:t>
            </a:r>
            <a:r>
              <a:rPr lang="pt-BR" sz="2500" dirty="0" smtClean="0">
                <a:latin typeface="Century Gothic" panose="020B0502020202020204" pitchFamily="34" charset="0"/>
              </a:rPr>
              <a:t>As </a:t>
            </a:r>
            <a:r>
              <a:rPr lang="pt-BR" sz="2500" dirty="0">
                <a:latin typeface="Century Gothic" panose="020B0502020202020204" pitchFamily="34" charset="0"/>
              </a:rPr>
              <a:t>pessoas jurídicas serão responsabilizadas objetivamente, nos âmbitos administrativo e civil, pelos atos lesivos previstos nesta Lei praticados em seu interesse ou benefício, exclusivo ou não</a:t>
            </a:r>
            <a:r>
              <a:rPr lang="pt-BR" sz="2500" dirty="0" smtClean="0">
                <a:latin typeface="Century Gothic" panose="020B0502020202020204" pitchFamily="34" charset="0"/>
              </a:rPr>
              <a:t>.</a:t>
            </a:r>
            <a:endParaRPr lang="pt-BR" altLang="pt-BR" sz="2500" dirty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altLang="pt-BR" sz="25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Artigo 3º </a:t>
            </a:r>
            <a:r>
              <a:rPr lang="pt-BR" altLang="pt-BR" sz="25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- </a:t>
            </a:r>
            <a:r>
              <a:rPr lang="pt-BR" sz="2500" dirty="0">
                <a:latin typeface="Century Gothic" panose="020B0502020202020204" pitchFamily="34" charset="0"/>
              </a:rPr>
              <a:t> A responsabilização da pessoa jurídica não exclui a responsabilidade individual de seus dirigentes ou administradores ou de qualquer pessoa natural, autora, coautora ou partícipe do ato ilícito.</a:t>
            </a:r>
          </a:p>
          <a:p>
            <a:pPr marL="297180" lvl="1" indent="0">
              <a:buNone/>
            </a:pPr>
            <a:r>
              <a:rPr lang="pt-BR" sz="2500" dirty="0">
                <a:latin typeface="Century Gothic" panose="020B0502020202020204" pitchFamily="34" charset="0"/>
              </a:rPr>
              <a:t>§ 1</a:t>
            </a:r>
            <a:r>
              <a:rPr lang="pt-BR" sz="2500" u="sng" baseline="30000" dirty="0">
                <a:latin typeface="Century Gothic" panose="020B0502020202020204" pitchFamily="34" charset="0"/>
              </a:rPr>
              <a:t>o</a:t>
            </a:r>
            <a:r>
              <a:rPr lang="pt-BR" sz="2500" dirty="0">
                <a:latin typeface="Century Gothic" panose="020B0502020202020204" pitchFamily="34" charset="0"/>
              </a:rPr>
              <a:t>  A pessoa jurídica será responsabilizada independentemente da responsabilização individual das pessoas naturais referidas no caput.</a:t>
            </a:r>
          </a:p>
          <a:p>
            <a:pPr marL="297180" lvl="1" indent="0">
              <a:buNone/>
            </a:pPr>
            <a:r>
              <a:rPr lang="pt-BR" sz="2500" dirty="0">
                <a:latin typeface="Century Gothic" panose="020B0502020202020204" pitchFamily="34" charset="0"/>
              </a:rPr>
              <a:t>§ 2</a:t>
            </a:r>
            <a:r>
              <a:rPr lang="pt-BR" sz="2500" u="sng" baseline="30000" dirty="0">
                <a:latin typeface="Century Gothic" panose="020B0502020202020204" pitchFamily="34" charset="0"/>
              </a:rPr>
              <a:t>o</a:t>
            </a:r>
            <a:r>
              <a:rPr lang="pt-BR" sz="2500" dirty="0">
                <a:latin typeface="Century Gothic" panose="020B0502020202020204" pitchFamily="34" charset="0"/>
              </a:rPr>
              <a:t>  Os dirigentes ou administradores somente serão responsabilizados por atos ilícitos na medida da sua culpabilidade</a:t>
            </a:r>
            <a:r>
              <a:rPr lang="pt-BR" sz="2500" dirty="0" smtClean="0">
                <a:latin typeface="Century Gothic" panose="020B0502020202020204" pitchFamily="34" charset="0"/>
              </a:rPr>
              <a:t>.</a:t>
            </a:r>
            <a:endParaRPr lang="pt-BR" sz="2500" dirty="0">
              <a:latin typeface="Century Gothic" panose="020B0502020202020204" pitchFamily="34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None/>
              <a:defRPr/>
            </a:pPr>
            <a:endParaRPr lang="pt-BR" altLang="pt-BR" sz="240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anose="020B0604020202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altLang="pt-BR" sz="280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anose="020B0604020202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altLang="pt-BR" sz="2800" dirty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783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ítulo 1"/>
          <p:cNvSpPr>
            <a:spLocks noGrp="1"/>
          </p:cNvSpPr>
          <p:nvPr>
            <p:ph type="title"/>
          </p:nvPr>
        </p:nvSpPr>
        <p:spPr bwMode="auto">
          <a:xfrm>
            <a:off x="251520" y="332656"/>
            <a:ext cx="7776864" cy="172819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t-BR" sz="3300" b="1" spc="100" dirty="0">
                <a:solidFill>
                  <a:srgbClr val="C00000"/>
                </a:solidFill>
                <a:latin typeface="Century Gothic" panose="020B0502020202020204" pitchFamily="34" charset="0"/>
              </a:rPr>
              <a:t>REGIME DE RESPONSABILIDADE: </a:t>
            </a:r>
            <a:r>
              <a:rPr lang="pt-BR" sz="3300" b="1" spc="1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/>
            </a:r>
            <a:br>
              <a:rPr lang="pt-BR" sz="3300" b="1" spc="1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r>
              <a:rPr lang="pt-BR" sz="3300" b="1" spc="1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OBJETIVA</a:t>
            </a:r>
            <a:r>
              <a:rPr lang="pt-BR" sz="3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/>
            </a:r>
            <a:br>
              <a:rPr lang="pt-BR" sz="3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r>
              <a:rPr lang="pt-BR" altLang="pt-BR" sz="3000" b="1" i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(</a:t>
            </a:r>
            <a:r>
              <a:rPr lang="pt-BR" altLang="pt-BR" sz="3000" b="1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</a:t>
            </a:r>
            <a:r>
              <a:rPr lang="pt-BR" altLang="pt-BR" sz="3000" b="1" i="0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rts</a:t>
            </a:r>
            <a:r>
              <a:rPr lang="pt-BR" altLang="pt-BR" sz="3000" b="1" i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. 1º, 2º e 3º)</a:t>
            </a:r>
          </a:p>
        </p:txBody>
      </p:sp>
      <p:sp>
        <p:nvSpPr>
          <p:cNvPr id="2048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204864"/>
            <a:ext cx="7560840" cy="4536504"/>
          </a:xfrm>
          <a:extLst/>
        </p:spPr>
        <p:txBody>
          <a:bodyPr rtlCol="0">
            <a:normAutofit/>
          </a:bodyPr>
          <a:lstStyle/>
          <a:p>
            <a:pPr marL="457200" indent="-457200" algn="just" eaLnBrk="1" fontAlgn="auto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pt-BR" altLang="pt-BR" sz="23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A responsabilização da pessoa jurídica independe da </a:t>
            </a:r>
            <a:r>
              <a:rPr lang="pt-BR" altLang="pt-BR" sz="23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demonstração de autoria individualizada e de estados subjetivos de pessoas </a:t>
            </a:r>
            <a:r>
              <a:rPr lang="pt-BR" altLang="pt-BR" sz="23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físicas. </a:t>
            </a:r>
          </a:p>
          <a:p>
            <a:pPr marL="457200" indent="-457200" algn="just" eaLnBrk="1" fontAlgn="auto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pt-BR" altLang="pt-BR" sz="23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Cada </a:t>
            </a:r>
            <a:r>
              <a:rPr lang="pt-BR" altLang="pt-BR" sz="23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regime que adota a responsabilidade </a:t>
            </a:r>
            <a:r>
              <a:rPr lang="pt-BR" altLang="pt-BR" sz="23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empresarial (ambiental, consumidor, </a:t>
            </a:r>
            <a:r>
              <a:rPr lang="pt-BR" altLang="pt-BR" sz="23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responsabilidade </a:t>
            </a:r>
            <a:r>
              <a:rPr lang="pt-BR" altLang="pt-BR" sz="23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civil, etc.)  </a:t>
            </a:r>
            <a:r>
              <a:rPr lang="pt-BR" altLang="pt-BR" sz="23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possui regras de imputação específicas</a:t>
            </a:r>
            <a:r>
              <a:rPr lang="pt-BR" altLang="pt-BR" sz="23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.   </a:t>
            </a:r>
            <a:r>
              <a:rPr lang="pt-BR" altLang="pt-BR" sz="23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Segundo o art. </a:t>
            </a:r>
            <a:r>
              <a:rPr lang="pt-BR" altLang="pt-BR" sz="23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2.º </a:t>
            </a:r>
            <a:r>
              <a:rPr lang="pt-BR" altLang="pt-BR" sz="23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da </a:t>
            </a:r>
            <a:r>
              <a:rPr lang="pt-BR" altLang="pt-BR" sz="23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Lei 12.846, </a:t>
            </a:r>
            <a:r>
              <a:rPr lang="pt-BR" altLang="pt-BR" sz="23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o ato lesivo deve ser praticado no interesse ou benefício da PJ, exclusivo ou </a:t>
            </a:r>
            <a:r>
              <a:rPr lang="pt-BR" altLang="pt-BR" sz="23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não</a:t>
            </a:r>
            <a:endParaRPr lang="pt-BR" altLang="pt-BR" sz="2300" dirty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anose="020B0604020202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altLang="pt-BR" sz="280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anose="020B0604020202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altLang="pt-BR" sz="2800" dirty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741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052048" cy="1143000"/>
          </a:xfrm>
        </p:spPr>
        <p:txBody>
          <a:bodyPr/>
          <a:lstStyle/>
          <a:p>
            <a:pPr algn="ctr"/>
            <a:r>
              <a:rPr lang="pt-BR" sz="3800" b="1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 RESPONSABILIDADE </a:t>
            </a:r>
            <a:r>
              <a:rPr lang="pt-BR" sz="38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OBJETIVA</a:t>
            </a:r>
            <a:endParaRPr lang="pt-BR" sz="3800" spc="1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852936"/>
            <a:ext cx="8136904" cy="216024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sz="3200" b="1" spc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	Faz </a:t>
            </a:r>
            <a:r>
              <a:rPr lang="pt-BR" sz="32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do bom empresário o principal interessado na prevenção dos ilícitos envolvendo a empresa</a:t>
            </a:r>
            <a:r>
              <a:rPr lang="pt-BR" sz="3200" b="1" spc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pPr marL="114300" indent="0">
              <a:buNone/>
            </a:pPr>
            <a:endParaRPr lang="pt-BR" sz="1300" dirty="0">
              <a:latin typeface="Century Gothic" panose="020B0502020202020204" pitchFamily="34" charset="0"/>
            </a:endParaRPr>
          </a:p>
          <a:p>
            <a:pPr lvl="0"/>
            <a:endParaRPr lang="pt-BR" dirty="0">
              <a:latin typeface="Century Gothic" panose="020B0502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0232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300" b="1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RESPONSABILIDADE OBJETIVA: Questões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064896" cy="544522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Aft>
                <a:spcPts val="400"/>
              </a:spcAft>
              <a:buClr>
                <a:srgbClr val="C00000"/>
              </a:buClr>
            </a:pPr>
            <a:r>
              <a:rPr lang="pt-BR" sz="2400" dirty="0" smtClean="0">
                <a:latin typeface="Century Gothic" panose="020B0502020202020204" pitchFamily="34" charset="0"/>
              </a:rPr>
              <a:t>Alegações </a:t>
            </a:r>
            <a:r>
              <a:rPr lang="pt-BR" sz="2400" dirty="0">
                <a:latin typeface="Century Gothic" panose="020B0502020202020204" pitchFamily="34" charset="0"/>
              </a:rPr>
              <a:t>contidas na ADI 5261:</a:t>
            </a:r>
          </a:p>
          <a:p>
            <a:pPr lvl="0">
              <a:lnSpc>
                <a:spcPct val="120000"/>
              </a:lnSpc>
              <a:spcAft>
                <a:spcPts val="400"/>
              </a:spcAft>
              <a:buClr>
                <a:srgbClr val="C00000"/>
              </a:buClr>
            </a:pPr>
            <a:r>
              <a:rPr lang="pt-BR" sz="2400" dirty="0">
                <a:latin typeface="Century Gothic" panose="020B0502020202020204" pitchFamily="34" charset="0"/>
              </a:rPr>
              <a:t>Que o nosso ordenamento não admitiria a responsabilidade sem culpa</a:t>
            </a:r>
          </a:p>
          <a:p>
            <a:pPr lvl="0">
              <a:lnSpc>
                <a:spcPct val="120000"/>
              </a:lnSpc>
              <a:spcAft>
                <a:spcPts val="400"/>
              </a:spcAft>
              <a:buClr>
                <a:srgbClr val="C00000"/>
              </a:buClr>
            </a:pPr>
            <a:r>
              <a:rPr lang="pt-BR" sz="2400" dirty="0">
                <a:latin typeface="Century Gothic" panose="020B0502020202020204" pitchFamily="34" charset="0"/>
              </a:rPr>
              <a:t>Que a Constituição Federal estabeleceu, como princípio, a </a:t>
            </a:r>
            <a:r>
              <a:rPr lang="pt-BR" sz="2400" dirty="0" err="1">
                <a:latin typeface="Century Gothic" panose="020B0502020202020204" pitchFamily="34" charset="0"/>
              </a:rPr>
              <a:t>intranscendência</a:t>
            </a:r>
            <a:r>
              <a:rPr lang="pt-BR" sz="2400" dirty="0">
                <a:latin typeface="Century Gothic" panose="020B0502020202020204" pitchFamily="34" charset="0"/>
              </a:rPr>
              <a:t> das penas</a:t>
            </a:r>
          </a:p>
          <a:p>
            <a:pPr lvl="0">
              <a:lnSpc>
                <a:spcPct val="120000"/>
              </a:lnSpc>
              <a:spcAft>
                <a:spcPts val="400"/>
              </a:spcAft>
              <a:buClr>
                <a:srgbClr val="C00000"/>
              </a:buClr>
            </a:pPr>
            <a:r>
              <a:rPr lang="pt-BR" sz="2400" dirty="0">
                <a:latin typeface="Century Gothic" panose="020B0502020202020204" pitchFamily="34" charset="0"/>
              </a:rPr>
              <a:t>Que somente a própria Constituição poderia abrir exceções a tais princípios</a:t>
            </a:r>
          </a:p>
          <a:p>
            <a:pPr lvl="0">
              <a:lnSpc>
                <a:spcPct val="120000"/>
              </a:lnSpc>
              <a:spcAft>
                <a:spcPts val="400"/>
              </a:spcAft>
              <a:buClr>
                <a:srgbClr val="C00000"/>
              </a:buClr>
            </a:pPr>
            <a:r>
              <a:rPr lang="pt-BR" sz="2400" dirty="0">
                <a:latin typeface="Century Gothic" panose="020B0502020202020204" pitchFamily="34" charset="0"/>
              </a:rPr>
              <a:t>Que a Lei teria adotado teoria do risco integral, não admitindo nenhuma excludente de responsabilidade, o que afrontaria o princípio da </a:t>
            </a:r>
            <a:r>
              <a:rPr lang="pt-BR" sz="2400" dirty="0" smtClean="0">
                <a:latin typeface="Century Gothic" panose="020B0502020202020204" pitchFamily="34" charset="0"/>
              </a:rPr>
              <a:t>razoabilidade</a:t>
            </a:r>
          </a:p>
          <a:p>
            <a:pPr>
              <a:lnSpc>
                <a:spcPct val="120000"/>
              </a:lnSpc>
              <a:spcAft>
                <a:spcPts val="400"/>
              </a:spcAft>
              <a:buClr>
                <a:srgbClr val="C00000"/>
              </a:buClr>
            </a:pPr>
            <a:r>
              <a:rPr lang="pt-BR" sz="2400" dirty="0">
                <a:latin typeface="Century Gothic" panose="020B0502020202020204" pitchFamily="34" charset="0"/>
              </a:rPr>
              <a:t>Que a Lei prevê a transferência da responsabilidade do agente praticante do ato, pessoa física, para a pessoa jurídica </a:t>
            </a:r>
          </a:p>
          <a:p>
            <a:pPr lvl="0"/>
            <a:endParaRPr lang="pt-BR" dirty="0">
              <a:latin typeface="Century Gothic" panose="020B0502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5303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95536" y="332656"/>
            <a:ext cx="7620000" cy="1143000"/>
          </a:xfrm>
        </p:spPr>
        <p:txBody>
          <a:bodyPr/>
          <a:lstStyle/>
          <a:p>
            <a:pPr algn="ctr"/>
            <a:r>
              <a:rPr lang="pt-BR" sz="3300" b="1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RESPONSABILIDADE OBJETIVA: Discussão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556792"/>
            <a:ext cx="8064896" cy="5400600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</a:pPr>
            <a:r>
              <a:rPr lang="pt-BR" sz="2500" dirty="0" smtClean="0">
                <a:latin typeface="Century Gothic" panose="020B0502020202020204" pitchFamily="34" charset="0"/>
              </a:rPr>
              <a:t>O </a:t>
            </a:r>
            <a:r>
              <a:rPr lang="pt-BR" sz="2500" dirty="0">
                <a:latin typeface="Century Gothic" panose="020B0502020202020204" pitchFamily="34" charset="0"/>
              </a:rPr>
              <a:t>ordenamento</a:t>
            </a:r>
            <a:r>
              <a:rPr lang="pt-BR" sz="2500" b="1" dirty="0">
                <a:latin typeface="Century Gothic" panose="020B0502020202020204" pitchFamily="34" charset="0"/>
              </a:rPr>
              <a:t> admite e adota inúmeras hipóteses de responsabilização objetiva</a:t>
            </a:r>
            <a:endParaRPr lang="pt-BR" sz="2500" dirty="0">
              <a:latin typeface="Century Gothic" panose="020B0502020202020204" pitchFamily="34" charset="0"/>
            </a:endParaRPr>
          </a:p>
          <a:p>
            <a:pPr lvl="0"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</a:pPr>
            <a:r>
              <a:rPr lang="pt-BR" sz="2500" dirty="0" err="1">
                <a:latin typeface="Century Gothic" panose="020B0502020202020204" pitchFamily="34" charset="0"/>
              </a:rPr>
              <a:t>Exs</a:t>
            </a:r>
            <a:r>
              <a:rPr lang="pt-BR" sz="2500" dirty="0">
                <a:latin typeface="Century Gothic" panose="020B0502020202020204" pitchFamily="34" charset="0"/>
              </a:rPr>
              <a:t>:  CDC, </a:t>
            </a:r>
            <a:r>
              <a:rPr lang="pt-BR" sz="2500" dirty="0" smtClean="0">
                <a:latin typeface="Century Gothic" panose="020B0502020202020204" pitchFamily="34" charset="0"/>
              </a:rPr>
              <a:t>artigos </a:t>
            </a:r>
            <a:r>
              <a:rPr lang="pt-BR" sz="2500" dirty="0">
                <a:latin typeface="Century Gothic" panose="020B0502020202020204" pitchFamily="34" charset="0"/>
              </a:rPr>
              <a:t>12 e 14; Lei 9.605/98 (Meio ambiente), </a:t>
            </a:r>
            <a:r>
              <a:rPr lang="pt-BR" sz="2500" dirty="0" err="1" smtClean="0">
                <a:latin typeface="Century Gothic" panose="020B0502020202020204" pitchFamily="34" charset="0"/>
              </a:rPr>
              <a:t>etc</a:t>
            </a:r>
            <a:endParaRPr lang="pt-BR" sz="2500" dirty="0" smtClean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</a:pPr>
            <a:r>
              <a:rPr lang="pt-BR" sz="2500" dirty="0">
                <a:latin typeface="Century Gothic" panose="020B0502020202020204" pitchFamily="34" charset="0"/>
              </a:rPr>
              <a:t>O próprio </a:t>
            </a:r>
            <a:r>
              <a:rPr lang="pt-BR" sz="2500" b="1" dirty="0">
                <a:latin typeface="Century Gothic" panose="020B0502020202020204" pitchFamily="34" charset="0"/>
              </a:rPr>
              <a:t>Código Civil</a:t>
            </a:r>
            <a:r>
              <a:rPr lang="pt-BR" sz="2500" dirty="0">
                <a:latin typeface="Century Gothic" panose="020B0502020202020204" pitchFamily="34" charset="0"/>
              </a:rPr>
              <a:t>, </a:t>
            </a:r>
            <a:r>
              <a:rPr lang="pt-BR" sz="2500" b="1" dirty="0">
                <a:latin typeface="Century Gothic" panose="020B0502020202020204" pitchFamily="34" charset="0"/>
              </a:rPr>
              <a:t>art. 927, § </a:t>
            </a:r>
            <a:r>
              <a:rPr lang="pt-BR" sz="2500" b="1" dirty="0" smtClean="0">
                <a:latin typeface="Century Gothic" panose="020B0502020202020204" pitchFamily="34" charset="0"/>
              </a:rPr>
              <a:t>único</a:t>
            </a:r>
            <a:r>
              <a:rPr lang="pt-BR" sz="2500" dirty="0" smtClean="0">
                <a:latin typeface="Century Gothic" panose="020B0502020202020204" pitchFamily="34" charset="0"/>
              </a:rPr>
              <a:t>, </a:t>
            </a:r>
            <a:r>
              <a:rPr lang="pt-BR" sz="2500" dirty="0">
                <a:latin typeface="Century Gothic" panose="020B0502020202020204" pitchFamily="34" charset="0"/>
              </a:rPr>
              <a:t>prevê a responsabilidade independente de culpa, desde que prevista em lei (que é exatamente o que se faz na Lei 12.846</a:t>
            </a:r>
            <a:r>
              <a:rPr lang="pt-BR" sz="2500" dirty="0" smtClean="0">
                <a:latin typeface="Century Gothic" panose="020B0502020202020204" pitchFamily="34" charset="0"/>
              </a:rPr>
              <a:t>)</a:t>
            </a:r>
          </a:p>
          <a:p>
            <a:pPr lvl="0"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</a:pPr>
            <a:r>
              <a:rPr lang="pt-BR" sz="2500" dirty="0" smtClean="0">
                <a:latin typeface="Century Gothic" panose="020B0502020202020204" pitchFamily="34" charset="0"/>
              </a:rPr>
              <a:t>O Código </a:t>
            </a:r>
            <a:r>
              <a:rPr lang="pt-BR" sz="2500" dirty="0">
                <a:latin typeface="Century Gothic" panose="020B0502020202020204" pitchFamily="34" charset="0"/>
              </a:rPr>
              <a:t>Civil vai mais longe e prevê hipóteses concretas dessa responsabilidade, como a do empregador por atos do empregado (</a:t>
            </a:r>
            <a:r>
              <a:rPr lang="pt-BR" sz="2500" b="1" dirty="0" smtClean="0">
                <a:latin typeface="Century Gothic" panose="020B0502020202020204" pitchFamily="34" charset="0"/>
              </a:rPr>
              <a:t>artigos 932 </a:t>
            </a:r>
            <a:r>
              <a:rPr lang="pt-BR" sz="2500" b="1" dirty="0">
                <a:latin typeface="Century Gothic" panose="020B0502020202020204" pitchFamily="34" charset="0"/>
              </a:rPr>
              <a:t>e 933</a:t>
            </a:r>
            <a:r>
              <a:rPr lang="pt-BR" sz="2500" dirty="0" smtClean="0">
                <a:latin typeface="Century Gothic" panose="020B0502020202020204" pitchFamily="34" charset="0"/>
              </a:rPr>
              <a:t>).</a:t>
            </a:r>
          </a:p>
          <a:p>
            <a:pPr>
              <a:lnSpc>
                <a:spcPct val="110000"/>
              </a:lnSpc>
              <a:spcAft>
                <a:spcPts val="400"/>
              </a:spcAft>
              <a:buClr>
                <a:srgbClr val="C00000"/>
              </a:buClr>
            </a:pPr>
            <a:r>
              <a:rPr lang="pt-BR" sz="2500" dirty="0">
                <a:latin typeface="Century Gothic" panose="020B0502020202020204" pitchFamily="34" charset="0"/>
              </a:rPr>
              <a:t>A própria </a:t>
            </a:r>
            <a:r>
              <a:rPr lang="pt-BR" sz="2500" b="1" dirty="0">
                <a:latin typeface="Century Gothic" panose="020B0502020202020204" pitchFamily="34" charset="0"/>
              </a:rPr>
              <a:t>CF,</a:t>
            </a:r>
            <a:r>
              <a:rPr lang="pt-BR" sz="2500" dirty="0">
                <a:latin typeface="Century Gothic" panose="020B0502020202020204" pitchFamily="34" charset="0"/>
              </a:rPr>
              <a:t> </a:t>
            </a:r>
            <a:r>
              <a:rPr lang="pt-BR" sz="2500" b="1" dirty="0" smtClean="0">
                <a:latin typeface="Century Gothic" panose="020B0502020202020204" pitchFamily="34" charset="0"/>
              </a:rPr>
              <a:t>artigo </a:t>
            </a:r>
            <a:r>
              <a:rPr lang="pt-BR" sz="2500" b="1" dirty="0">
                <a:latin typeface="Century Gothic" panose="020B0502020202020204" pitchFamily="34" charset="0"/>
              </a:rPr>
              <a:t>173, §5º</a:t>
            </a:r>
            <a:r>
              <a:rPr lang="pt-BR" sz="2500" dirty="0">
                <a:latin typeface="Century Gothic" panose="020B0502020202020204" pitchFamily="34" charset="0"/>
              </a:rPr>
              <a:t>, diz que a lei estabelecerá a responsabilidade da PJ, independente daquela de seus dirigentes, sujeitando-a às penas compatíveis com sua natureza.</a:t>
            </a:r>
          </a:p>
          <a:p>
            <a:pPr lvl="0">
              <a:buClr>
                <a:srgbClr val="C00000"/>
              </a:buClr>
            </a:pPr>
            <a:endParaRPr lang="pt-BR" sz="2400" dirty="0">
              <a:latin typeface="Century Gothic" panose="020B0502020202020204" pitchFamily="34" charset="0"/>
            </a:endParaRPr>
          </a:p>
          <a:p>
            <a:pPr marL="114300" indent="0">
              <a:buClr>
                <a:srgbClr val="C00000"/>
              </a:buClr>
              <a:buNone/>
            </a:pPr>
            <a:endParaRPr lang="pt-BR" sz="2400" dirty="0"/>
          </a:p>
          <a:p>
            <a:pPr lvl="0">
              <a:buClr>
                <a:srgbClr val="C00000"/>
              </a:buClr>
            </a:pPr>
            <a:endParaRPr lang="pt-BR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402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920880" cy="792088"/>
          </a:xfrm>
        </p:spPr>
        <p:txBody>
          <a:bodyPr/>
          <a:lstStyle/>
          <a:p>
            <a:pPr algn="ctr"/>
            <a:r>
              <a:rPr lang="pt-BR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CONTEÚDO PROGRAMÁTICO </a:t>
            </a:r>
            <a:endParaRPr lang="pt-BR" sz="3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124744"/>
            <a:ext cx="7992888" cy="5328592"/>
          </a:xfrm>
        </p:spPr>
        <p:txBody>
          <a:bodyPr>
            <a:noAutofit/>
          </a:bodyPr>
          <a:lstStyle/>
          <a:p>
            <a:pPr marL="108000" indent="0" algn="ctr">
              <a:spcAft>
                <a:spcPts val="300"/>
              </a:spcAft>
              <a:buClr>
                <a:schemeClr val="accent6">
                  <a:lumMod val="50000"/>
                </a:schemeClr>
              </a:buClr>
              <a:buNone/>
            </a:pP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2ª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AULA</a:t>
            </a:r>
          </a:p>
          <a:p>
            <a:pPr marL="565200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</a:pPr>
            <a:r>
              <a:rPr lang="pt-BR" dirty="0" smtClean="0">
                <a:latin typeface="Century Gothic" pitchFamily="34" charset="0"/>
              </a:rPr>
              <a:t>Processo </a:t>
            </a:r>
            <a:r>
              <a:rPr lang="pt-BR" dirty="0">
                <a:latin typeface="Century Gothic" pitchFamily="34" charset="0"/>
              </a:rPr>
              <a:t>Administrativo Sancionador. Princípios Constitucionais pertinentes. </a:t>
            </a:r>
          </a:p>
          <a:p>
            <a:pPr marL="565200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</a:pPr>
            <a:r>
              <a:rPr lang="pt-BR" dirty="0" smtClean="0">
                <a:latin typeface="Century Gothic" pitchFamily="34" charset="0"/>
              </a:rPr>
              <a:t>O Novo Processo Administrativo de Responsabilização de Pessoas Jurídicas. Avanços em relação aos anteriores. Competências. Investigação Preliminar. Instrução, </a:t>
            </a:r>
            <a:r>
              <a:rPr lang="pt-BR" dirty="0" err="1" smtClean="0">
                <a:latin typeface="Century Gothic" pitchFamily="34" charset="0"/>
              </a:rPr>
              <a:t>Indiciação</a:t>
            </a:r>
            <a:r>
              <a:rPr lang="pt-BR" dirty="0" smtClean="0">
                <a:latin typeface="Century Gothic" pitchFamily="34" charset="0"/>
              </a:rPr>
              <a:t>, Defesa, Julgamento, Pedido de Reconsideração. </a:t>
            </a:r>
          </a:p>
          <a:p>
            <a:pPr marL="565200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</a:pPr>
            <a:r>
              <a:rPr lang="pt-BR" dirty="0">
                <a:latin typeface="Century Gothic" pitchFamily="34" charset="0"/>
              </a:rPr>
              <a:t>Sanções Administrativas da Lei 12.846: Publicação extraordinária da decisão. Multa. Dosimetria. Metodologia de Cálculo. Conceito de Vantagem Indevida.</a:t>
            </a:r>
          </a:p>
          <a:p>
            <a:pPr marL="565200" indent="-457200">
              <a:spcBef>
                <a:spcPts val="528"/>
              </a:spcBef>
              <a:spcAft>
                <a:spcPts val="300"/>
              </a:spcAft>
              <a:buClr>
                <a:schemeClr val="accent6">
                  <a:lumMod val="50000"/>
                </a:schemeClr>
              </a:buClr>
              <a:buNone/>
            </a:pPr>
            <a:endParaRPr lang="pt-BR" dirty="0" smtClean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441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95536" y="548680"/>
            <a:ext cx="7620000" cy="1143000"/>
          </a:xfrm>
        </p:spPr>
        <p:txBody>
          <a:bodyPr/>
          <a:lstStyle/>
          <a:p>
            <a:pPr algn="ctr"/>
            <a:r>
              <a:rPr lang="pt-BR" sz="3300" b="1" spc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RESPONSABILIDADE OBJETIVA: </a:t>
            </a:r>
            <a:r>
              <a:rPr lang="pt-BR" sz="33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Discussão</a:t>
            </a:r>
            <a:endParaRPr lang="pt-BR" spc="1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844824"/>
            <a:ext cx="7764016" cy="4752528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500"/>
              </a:spcBef>
              <a:spcAft>
                <a:spcPts val="400"/>
              </a:spcAft>
              <a:buClr>
                <a:srgbClr val="C00000"/>
              </a:buClr>
            </a:pPr>
            <a:r>
              <a:rPr lang="pt-BR" dirty="0">
                <a:latin typeface="Century Gothic" panose="020B0502020202020204" pitchFamily="34" charset="0"/>
              </a:rPr>
              <a:t>A</a:t>
            </a:r>
            <a:r>
              <a:rPr lang="pt-BR" dirty="0" smtClean="0">
                <a:latin typeface="Century Gothic" panose="020B0502020202020204" pitchFamily="34" charset="0"/>
              </a:rPr>
              <a:t> </a:t>
            </a:r>
            <a:r>
              <a:rPr lang="pt-BR" dirty="0">
                <a:latin typeface="Century Gothic" panose="020B0502020202020204" pitchFamily="34" charset="0"/>
              </a:rPr>
              <a:t>Lei 12.846 não prevê a “transferência da pena” do agente praticante para a </a:t>
            </a:r>
            <a:r>
              <a:rPr lang="pt-BR" dirty="0" smtClean="0">
                <a:latin typeface="Century Gothic" panose="020B0502020202020204" pitchFamily="34" charset="0"/>
              </a:rPr>
              <a:t>Pessoa Jurídica; </a:t>
            </a:r>
            <a:r>
              <a:rPr lang="pt-BR" dirty="0">
                <a:latin typeface="Century Gothic" panose="020B0502020202020204" pitchFamily="34" charset="0"/>
              </a:rPr>
              <a:t>ao contrário, prevê a punição de ambos, independendo a primeira (</a:t>
            </a:r>
            <a:r>
              <a:rPr lang="pt-BR" dirty="0" smtClean="0">
                <a:latin typeface="Century Gothic" panose="020B0502020202020204" pitchFamily="34" charset="0"/>
              </a:rPr>
              <a:t>Pessoa Jurídica) </a:t>
            </a:r>
            <a:r>
              <a:rPr lang="pt-BR" dirty="0">
                <a:latin typeface="Century Gothic" panose="020B0502020202020204" pitchFamily="34" charset="0"/>
              </a:rPr>
              <a:t>da segunda (</a:t>
            </a:r>
            <a:r>
              <a:rPr lang="pt-BR" dirty="0" smtClean="0">
                <a:latin typeface="Century Gothic" panose="020B0502020202020204" pitchFamily="34" charset="0"/>
              </a:rPr>
              <a:t>Pessoa </a:t>
            </a:r>
            <a:r>
              <a:rPr lang="pt-BR" dirty="0">
                <a:latin typeface="Century Gothic" panose="020B0502020202020204" pitchFamily="34" charset="0"/>
              </a:rPr>
              <a:t>Física</a:t>
            </a:r>
            <a:r>
              <a:rPr lang="pt-BR" dirty="0" smtClean="0">
                <a:latin typeface="Century Gothic" panose="020B0502020202020204" pitchFamily="34" charset="0"/>
              </a:rPr>
              <a:t>).</a:t>
            </a:r>
          </a:p>
          <a:p>
            <a:pPr algn="just">
              <a:lnSpc>
                <a:spcPct val="110000"/>
              </a:lnSpc>
              <a:spcBef>
                <a:spcPts val="500"/>
              </a:spcBef>
              <a:spcAft>
                <a:spcPts val="400"/>
              </a:spcAft>
              <a:buClr>
                <a:srgbClr val="C00000"/>
              </a:buClr>
            </a:pPr>
            <a:r>
              <a:rPr lang="pt-BR" dirty="0" smtClean="0">
                <a:latin typeface="Century Gothic" panose="020B0502020202020204" pitchFamily="34" charset="0"/>
              </a:rPr>
              <a:t>A jurisprudência mais recente dos Tribunais Superiores já reconhece a independência da responsabilização da Pessoa Jurídica, sem </a:t>
            </a:r>
            <a:r>
              <a:rPr lang="pt-BR" dirty="0" smtClean="0">
                <a:latin typeface="Century Gothic" panose="020B0502020202020204" pitchFamily="34" charset="0"/>
              </a:rPr>
              <a:t>condicioná-la à </a:t>
            </a:r>
            <a:r>
              <a:rPr lang="pt-BR" dirty="0" smtClean="0">
                <a:latin typeface="Century Gothic" panose="020B0502020202020204" pitchFamily="34" charset="0"/>
              </a:rPr>
              <a:t>da Pessoa Física a quem se possa atribuir o elemento volitivo(culpa ou dolo</a:t>
            </a:r>
            <a:r>
              <a:rPr lang="pt-BR" dirty="0" smtClean="0">
                <a:latin typeface="Century Gothic" panose="020B0502020202020204" pitchFamily="34" charset="0"/>
              </a:rPr>
              <a:t>), </a:t>
            </a:r>
            <a:r>
              <a:rPr lang="pt-BR" dirty="0" smtClean="0">
                <a:latin typeface="Century Gothic" panose="020B0502020202020204" pitchFamily="34" charset="0"/>
              </a:rPr>
              <a:t>mesmo no campo penal. (STJ RMS -  39173 e STF – RE 548181)</a:t>
            </a:r>
            <a:endParaRPr lang="pt-BR" dirty="0">
              <a:latin typeface="Century Gothic" panose="020B0502020202020204" pitchFamily="34" charset="0"/>
            </a:endParaRPr>
          </a:p>
          <a:p>
            <a:pPr marL="114300" indent="0">
              <a:buClr>
                <a:srgbClr val="C00000"/>
              </a:buClr>
              <a:buNone/>
            </a:pPr>
            <a:endParaRPr lang="pt-BR" sz="2400" dirty="0"/>
          </a:p>
          <a:p>
            <a:pPr lvl="0">
              <a:buClr>
                <a:srgbClr val="C00000"/>
              </a:buClr>
            </a:pPr>
            <a:endParaRPr lang="pt-BR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801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ítulo 1"/>
          <p:cNvSpPr>
            <a:spLocks noGrp="1"/>
          </p:cNvSpPr>
          <p:nvPr>
            <p:ph type="title"/>
          </p:nvPr>
        </p:nvSpPr>
        <p:spPr bwMode="auto">
          <a:xfrm>
            <a:off x="323528" y="332656"/>
            <a:ext cx="7704856" cy="11557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t-BR" altLang="pt-BR" sz="3000" b="1" i="0" cap="all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Penas aplicáveis pela Administração </a:t>
            </a:r>
            <a:r>
              <a:rPr lang="pt-BR" altLang="pt-BR" sz="3000" b="1" i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(art. 6</a:t>
            </a:r>
            <a:r>
              <a:rPr lang="pt-BR" altLang="pt-BR" sz="3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º</a:t>
            </a:r>
            <a:r>
              <a:rPr lang="pt-BR" altLang="pt-BR" sz="3000" b="1" i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)</a:t>
            </a:r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7848550" cy="5328592"/>
          </a:xfrm>
          <a:extLst/>
        </p:spPr>
        <p:txBody>
          <a:bodyPr rtlCol="0">
            <a:noAutofit/>
          </a:bodyPr>
          <a:lstStyle/>
          <a:p>
            <a:pPr marL="0" indent="0" eaLnBrk="1" fontAlgn="auto" hangingPunct="1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pt-BR" altLang="pt-BR" sz="2800" b="1" cap="small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Multa</a:t>
            </a:r>
            <a:r>
              <a:rPr lang="pt-BR" altLang="pt-BR" sz="2800" cap="small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altLang="pt-BR" sz="2300" cap="small" dirty="0" smtClean="0">
              <a:solidFill>
                <a:schemeClr val="tx1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lvl="1" algn="just" eaLnBrk="1" fontAlgn="auto" hangingPunct="1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0,1% a 20% do </a:t>
            </a:r>
            <a:r>
              <a:rPr lang="pt-BR" altLang="pt-B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faturamento bruto </a:t>
            </a: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do último exercício anterior ao da instauração do processo, excluídos os respectivos tributos, APÓS DOSIMETRIA; </a:t>
            </a:r>
            <a:r>
              <a:rPr lang="pt-BR" altLang="pt-B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ou</a:t>
            </a:r>
            <a:endParaRPr lang="pt-BR" altLang="pt-BR" sz="240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360000" lvl="1" algn="just" eaLnBrk="1" fontAlgn="auto" hangingPunct="1"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defRPr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6 mil a 60 milhões, se não for possível utilizar o critério do faturamento.</a:t>
            </a:r>
          </a:p>
          <a:p>
            <a:pPr marL="648000" lvl="1" indent="-324000" eaLnBrk="1" fontAlgn="auto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SzPct val="85000"/>
              <a:buFont typeface="Century Gothic" panose="020B0502020202020204" pitchFamily="34" charset="0"/>
              <a:buChar char="►"/>
              <a:defRPr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Nunca será inferior à vantagem </a:t>
            </a:r>
            <a:r>
              <a:rPr lang="pt-BR" altLang="pt-B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auferida, se possível sua estimação.</a:t>
            </a:r>
          </a:p>
          <a:p>
            <a:pPr marL="648000" indent="-324000" eaLnBrk="1" fontAlgn="auto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SzPct val="85000"/>
              <a:buFont typeface="Century Gothic" panose="020B0502020202020204" pitchFamily="34" charset="0"/>
              <a:buChar char="►"/>
              <a:defRPr/>
            </a:pPr>
            <a:r>
              <a:rPr lang="pt-BR" altLang="pt-B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Passível de inscrição em dívida ativa e execução fiscal</a:t>
            </a:r>
          </a:p>
        </p:txBody>
      </p:sp>
    </p:spTree>
    <p:extLst>
      <p:ext uri="{BB962C8B-B14F-4D97-AF65-F5344CB8AC3E}">
        <p14:creationId xmlns:p14="http://schemas.microsoft.com/office/powerpoint/2010/main" xmlns="" val="145039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463763"/>
            <a:ext cx="7632848" cy="5394237"/>
          </a:xfrm>
          <a:extLst/>
        </p:spPr>
        <p:txBody>
          <a:bodyPr rtlCol="0">
            <a:normAutofit fontScale="77500" lnSpcReduction="20000"/>
          </a:bodyPr>
          <a:lstStyle/>
          <a:p>
            <a:pPr marL="0" indent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None/>
              <a:defRPr/>
            </a:pPr>
            <a:r>
              <a:rPr lang="pt-BR" altLang="pt-BR" sz="31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Publicação</a:t>
            </a:r>
            <a:r>
              <a:rPr lang="pt-BR" altLang="pt-BR" sz="31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 de extrato da decisão condenatória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pt-BR" altLang="pt-BR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Em meios de comunicação de grande circulação na área da prática da infração e de atuação da pessoa jurídica ou, na sua falta, em publicação de circulação nacional, a expensas da pessoa jurídica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pt-BR" altLang="pt-BR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Com afixação de edital visível ao público, pelo prazo mínimo de 30 (trinta) dias, no próprio estabelecimento ou no local de exercício da atividade, e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pt-BR" altLang="pt-BR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anose="020B0604020202020204" pitchFamily="34" charset="0"/>
              </a:rPr>
              <a:t>No sítio eletrônico na rede mundial de computador</a:t>
            </a:r>
            <a:r>
              <a:rPr lang="pt-BR" altLang="pt-BR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endParaRPr lang="pt-BR" altLang="pt-BR" dirty="0" smtClean="0">
              <a:solidFill>
                <a:schemeClr val="bg1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323528" y="330200"/>
            <a:ext cx="7851592" cy="115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6699"/>
                </a:solidFill>
                <a:latin typeface="Humnst777 Blk BT" pitchFamily="34" charset="0"/>
              </a:defRPr>
            </a:lvl9pPr>
          </a:lstStyle>
          <a:p>
            <a:pPr algn="ctr" defTabSz="914400" eaLnBrk="1" hangingPunct="1">
              <a:defRPr/>
            </a:pPr>
            <a:r>
              <a:rPr lang="pt-BR" altLang="pt-BR" sz="3000" i="0" kern="0" cap="all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Penas aplicáveis pela Administração </a:t>
            </a:r>
            <a:r>
              <a:rPr lang="pt-BR" altLang="pt-BR" sz="3000" i="0" kern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(art. 6</a:t>
            </a:r>
            <a:r>
              <a:rPr lang="pt-BR" altLang="pt-BR" sz="3000" i="0" kern="0" dirty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º</a:t>
            </a:r>
            <a:r>
              <a:rPr lang="pt-BR" altLang="pt-BR" sz="3000" i="0" kern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65508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2915" y="1484313"/>
            <a:ext cx="7879485" cy="4525962"/>
          </a:xfrm>
        </p:spPr>
        <p:txBody>
          <a:bodyPr/>
          <a:lstStyle/>
          <a:p>
            <a:pPr>
              <a:defRPr/>
            </a:pPr>
            <a:endParaRPr lang="pt-BR" sz="2600" dirty="0" smtClean="0">
              <a:solidFill>
                <a:schemeClr val="accent2">
                  <a:lumMod val="50000"/>
                </a:schemeClr>
              </a:solidFill>
              <a:cs typeface="Lucida Sans Unicode"/>
            </a:endParaRPr>
          </a:p>
          <a:p>
            <a:pPr>
              <a:defRPr/>
            </a:pPr>
            <a:endParaRPr lang="pt-BR" sz="2600" dirty="0" smtClean="0">
              <a:solidFill>
                <a:schemeClr val="accent2">
                  <a:lumMod val="50000"/>
                </a:schemeClr>
              </a:solidFill>
              <a:cs typeface="Lucida Sans Unicode"/>
            </a:endParaRPr>
          </a:p>
          <a:p>
            <a:pPr>
              <a:defRPr/>
            </a:pPr>
            <a:endParaRPr lang="pt-BR" sz="2600" dirty="0" smtClean="0">
              <a:solidFill>
                <a:schemeClr val="accent2">
                  <a:lumMod val="50000"/>
                </a:schemeClr>
              </a:solidFill>
              <a:cs typeface="Lucida Sans Unicode"/>
            </a:endParaRPr>
          </a:p>
        </p:txBody>
      </p:sp>
      <p:sp>
        <p:nvSpPr>
          <p:cNvPr id="2" name="Elipse 1"/>
          <p:cNvSpPr/>
          <p:nvPr/>
        </p:nvSpPr>
        <p:spPr>
          <a:xfrm>
            <a:off x="292915" y="1412776"/>
            <a:ext cx="1727200" cy="1619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550" b="1" dirty="0">
                <a:solidFill>
                  <a:schemeClr val="tx1"/>
                </a:solidFill>
                <a:latin typeface="Century Gothic" pitchFamily="34" charset="0"/>
                <a:cs typeface="Arial" panose="020B0604020202020204" pitchFamily="34" charset="0"/>
              </a:rPr>
              <a:t>Gravidade da infração</a:t>
            </a:r>
          </a:p>
        </p:txBody>
      </p:sp>
      <p:sp>
        <p:nvSpPr>
          <p:cNvPr id="6" name="Elipse 5"/>
          <p:cNvSpPr/>
          <p:nvPr/>
        </p:nvSpPr>
        <p:spPr>
          <a:xfrm>
            <a:off x="2195438" y="2222401"/>
            <a:ext cx="1728788" cy="1619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550" b="1" dirty="0">
                <a:solidFill>
                  <a:schemeClr val="tx1"/>
                </a:solidFill>
                <a:latin typeface="Century Gothic" pitchFamily="34" charset="0"/>
                <a:cs typeface="Arial" panose="020B0604020202020204" pitchFamily="34" charset="0"/>
              </a:rPr>
              <a:t>Vantagem auferida e lesão</a:t>
            </a:r>
          </a:p>
        </p:txBody>
      </p:sp>
      <p:sp>
        <p:nvSpPr>
          <p:cNvPr id="7" name="Elipse 6"/>
          <p:cNvSpPr/>
          <p:nvPr/>
        </p:nvSpPr>
        <p:spPr>
          <a:xfrm>
            <a:off x="4369594" y="2222401"/>
            <a:ext cx="1846262" cy="1619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550" b="1" dirty="0">
                <a:solidFill>
                  <a:schemeClr val="tx1"/>
                </a:solidFill>
                <a:latin typeface="Century Gothic" pitchFamily="34" charset="0"/>
                <a:cs typeface="Arial" panose="020B0604020202020204" pitchFamily="34" charset="0"/>
              </a:rPr>
              <a:t>Situação econômica do infrator</a:t>
            </a:r>
          </a:p>
        </p:txBody>
      </p:sp>
      <p:sp>
        <p:nvSpPr>
          <p:cNvPr id="8" name="Elipse 7"/>
          <p:cNvSpPr/>
          <p:nvPr/>
        </p:nvSpPr>
        <p:spPr>
          <a:xfrm>
            <a:off x="3059832" y="4365104"/>
            <a:ext cx="2063750" cy="17287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550" b="1" dirty="0">
                <a:solidFill>
                  <a:schemeClr val="tx1"/>
                </a:solidFill>
                <a:latin typeface="Century Gothic" pitchFamily="34" charset="0"/>
                <a:cs typeface="Arial" panose="020B0604020202020204" pitchFamily="34" charset="0"/>
              </a:rPr>
              <a:t>Cooperação da PJ na apuração das infrações</a:t>
            </a:r>
          </a:p>
        </p:txBody>
      </p:sp>
      <p:sp>
        <p:nvSpPr>
          <p:cNvPr id="9" name="Elipse 8"/>
          <p:cNvSpPr/>
          <p:nvPr/>
        </p:nvSpPr>
        <p:spPr>
          <a:xfrm>
            <a:off x="5652120" y="3802232"/>
            <a:ext cx="2519363" cy="1935162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b="1" dirty="0" smtClean="0">
                <a:solidFill>
                  <a:schemeClr val="bg1"/>
                </a:solidFill>
                <a:latin typeface="Century Gothic" pitchFamily="34" charset="0"/>
                <a:cs typeface="Arial" panose="020B0604020202020204" pitchFamily="34" charset="0"/>
              </a:rPr>
              <a:t>Existência de mecanismos de integridade</a:t>
            </a:r>
            <a:endParaRPr lang="pt-BR" sz="1600" b="1" dirty="0">
              <a:solidFill>
                <a:schemeClr val="bg1"/>
              </a:solidFill>
              <a:latin typeface="Century Gothic" pitchFamily="34" charset="0"/>
              <a:cs typeface="Arial" panose="020B0604020202020204" pitchFamily="34" charset="0"/>
            </a:endParaRPr>
          </a:p>
        </p:txBody>
      </p:sp>
      <p:sp>
        <p:nvSpPr>
          <p:cNvPr id="75784" name="Retângulo 4"/>
          <p:cNvSpPr>
            <a:spLocks noChangeArrowheads="1"/>
          </p:cNvSpPr>
          <p:nvPr/>
        </p:nvSpPr>
        <p:spPr bwMode="auto">
          <a:xfrm>
            <a:off x="364646" y="212447"/>
            <a:ext cx="7667897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pt-BR" altLang="pt-BR" sz="3400" b="1" cap="all" spc="13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pitchFamily="34" charset="0"/>
              </a:rPr>
              <a:t>Critérios para aplicação das sanções</a:t>
            </a:r>
          </a:p>
        </p:txBody>
      </p:sp>
      <p:sp>
        <p:nvSpPr>
          <p:cNvPr id="11" name="Elipse 10"/>
          <p:cNvSpPr/>
          <p:nvPr/>
        </p:nvSpPr>
        <p:spPr>
          <a:xfrm>
            <a:off x="6328436" y="1412776"/>
            <a:ext cx="1727200" cy="1619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latin typeface="Century Gothic" pitchFamily="34" charset="0"/>
                <a:cs typeface="Arial" panose="020B0604020202020204" pitchFamily="34" charset="0"/>
              </a:rPr>
              <a:t>Contratos com Setor Público</a:t>
            </a:r>
          </a:p>
        </p:txBody>
      </p:sp>
      <p:sp>
        <p:nvSpPr>
          <p:cNvPr id="12" name="Elipse 11"/>
          <p:cNvSpPr/>
          <p:nvPr/>
        </p:nvSpPr>
        <p:spPr>
          <a:xfrm>
            <a:off x="467544" y="3802232"/>
            <a:ext cx="1871663" cy="1619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pt-BR" sz="1550" b="1" dirty="0">
                <a:solidFill>
                  <a:schemeClr val="tx1"/>
                </a:solidFill>
                <a:latin typeface="Century Gothic" pitchFamily="34" charset="0"/>
                <a:cs typeface="Arial" panose="020B0604020202020204" pitchFamily="34" charset="0"/>
              </a:rPr>
              <a:t>Consumação ou não do ato</a:t>
            </a:r>
          </a:p>
        </p:txBody>
      </p:sp>
    </p:spTree>
    <p:extLst>
      <p:ext uri="{BB962C8B-B14F-4D97-AF65-F5344CB8AC3E}">
        <p14:creationId xmlns:p14="http://schemas.microsoft.com/office/powerpoint/2010/main" xmlns="" val="376055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800" b="1" spc="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COMPLIANCE</a:t>
            </a:r>
            <a:endParaRPr lang="pt-BR" sz="3800" b="1" spc="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4300" indent="0">
              <a:buNone/>
            </a:pPr>
            <a:r>
              <a:rPr lang="pt-BR" sz="2800" b="1" cap="small" dirty="0" smtClean="0">
                <a:latin typeface="Century Gothic" panose="020B0502020202020204" pitchFamily="34" charset="0"/>
              </a:rPr>
              <a:t>Atenuante e fator de prevenção</a:t>
            </a:r>
          </a:p>
          <a:p>
            <a:pPr marL="114300" indent="0">
              <a:buNone/>
            </a:pPr>
            <a:endParaRPr lang="pt-BR" dirty="0">
              <a:latin typeface="Century Gothic" panose="020B0502020202020204" pitchFamily="34" charset="0"/>
            </a:endParaRPr>
          </a:p>
          <a:p>
            <a:pPr marL="411480" lvl="1" indent="0">
              <a:buNone/>
            </a:pPr>
            <a:r>
              <a:rPr lang="pt-BR" sz="2300" dirty="0" smtClean="0">
                <a:latin typeface="Century Gothic" panose="020B0502020202020204" pitchFamily="34" charset="0"/>
              </a:rPr>
              <a:t>Art. 7◦ - </a:t>
            </a:r>
            <a:r>
              <a:rPr lang="pt-BR" sz="2300" dirty="0">
                <a:latin typeface="Century Gothic" panose="020B0502020202020204" pitchFamily="34" charset="0"/>
              </a:rPr>
              <a:t>Serão levados em consideração na aplicação das sanções: </a:t>
            </a:r>
            <a:endParaRPr lang="pt-BR" sz="2300" dirty="0" smtClean="0">
              <a:latin typeface="Century Gothic" panose="020B0502020202020204" pitchFamily="34" charset="0"/>
            </a:endParaRPr>
          </a:p>
          <a:p>
            <a:pPr marL="411480" lvl="1" indent="0">
              <a:buNone/>
            </a:pPr>
            <a:r>
              <a:rPr lang="pt-BR" sz="2300" dirty="0" smtClean="0">
                <a:latin typeface="Century Gothic" panose="020B0502020202020204" pitchFamily="34" charset="0"/>
              </a:rPr>
              <a:t>........</a:t>
            </a:r>
          </a:p>
          <a:p>
            <a:pPr marL="411480" lvl="1" indent="0">
              <a:buNone/>
            </a:pPr>
            <a:r>
              <a:rPr lang="pt-BR" sz="2300" dirty="0">
                <a:latin typeface="Century Gothic" panose="020B0502020202020204" pitchFamily="34" charset="0"/>
              </a:rPr>
              <a:t>VIII - a existência de mecanismos e procedimentos internos de integridade, auditoria e incentivo à denúncia de irregularidades e a aplicação efetiva de códigos de ética e de conduta no âmbito da pessoa jurídica; </a:t>
            </a:r>
            <a:endParaRPr lang="pt-BR" sz="2300" dirty="0" smtClean="0">
              <a:latin typeface="Century Gothic" panose="020B0502020202020204" pitchFamily="34" charset="0"/>
            </a:endParaRPr>
          </a:p>
          <a:p>
            <a:pPr marL="411480" lvl="1" indent="0">
              <a:buNone/>
            </a:pPr>
            <a:r>
              <a:rPr lang="pt-BR" sz="2300" dirty="0" smtClean="0">
                <a:latin typeface="Century Gothic" panose="020B0502020202020204" pitchFamily="34" charset="0"/>
              </a:rPr>
              <a:t>......</a:t>
            </a:r>
            <a:endParaRPr lang="pt-BR" sz="23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275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136904" cy="1008063"/>
          </a:xfrm>
          <a:extLst/>
        </p:spPr>
        <p:txBody>
          <a:bodyPr rtlCol="0" anchor="t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3400" b="1" i="0" cap="all" spc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charset="0"/>
              </a:rPr>
              <a:t>Penas aplicáveis pela via judicial</a:t>
            </a:r>
            <a:br>
              <a:rPr lang="pt-BR" altLang="pt-BR" sz="3400" b="1" i="0" cap="all" spc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charset="0"/>
              </a:rPr>
            </a:br>
            <a:r>
              <a:rPr lang="pt-BR" altLang="pt-BR" sz="3200" b="1" i="0" spc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charset="0"/>
              </a:rPr>
              <a:t>(art. 19)</a:t>
            </a:r>
          </a:p>
        </p:txBody>
      </p:sp>
      <p:sp>
        <p:nvSpPr>
          <p:cNvPr id="76803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467545" y="1916832"/>
            <a:ext cx="7560840" cy="41052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457200" indent="-457200" algn="just" eaLnBrk="1" hangingPunct="1">
              <a:spcAft>
                <a:spcPts val="6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Perdimento dos bens, direitos ou valores</a:t>
            </a:r>
          </a:p>
          <a:p>
            <a:pPr marL="457200" indent="-457200" algn="just" eaLnBrk="1" hangingPunct="1">
              <a:spcAft>
                <a:spcPts val="6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Suspensão ou interdição parcial</a:t>
            </a:r>
          </a:p>
          <a:p>
            <a:pPr marL="857250" lvl="1" indent="-457200" algn="just" eaLnBrk="1" hangingPunct="1">
              <a:spcBef>
                <a:spcPct val="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Century Gothic" panose="020B0502020202020204" pitchFamily="34" charset="0"/>
              <a:buChar char="►"/>
            </a:pP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pode ser limitada a estabelecimento, local, produto, serviço...</a:t>
            </a:r>
          </a:p>
          <a:p>
            <a:pPr marL="457200" indent="-457200" algn="just" eaLnBrk="1" hangingPunct="1">
              <a:spcAft>
                <a:spcPts val="6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Dissolução compulsória</a:t>
            </a:r>
          </a:p>
          <a:p>
            <a:pPr marL="457200" indent="-457200" algn="just" eaLnBrk="1" hangingPunct="1">
              <a:spcAft>
                <a:spcPts val="6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Proibição de receber incentivos, subsídios, empréstimos do poder público</a:t>
            </a:r>
            <a:endParaRPr lang="pt-BR" altLang="pt-BR" sz="260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73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7776864" cy="1080120"/>
          </a:xfrm>
          <a:extLst/>
        </p:spPr>
        <p:txBody>
          <a:bodyPr rtlCol="0" anchor="t">
            <a:normAutofit fontScale="90000"/>
          </a:bodyPr>
          <a:lstStyle/>
          <a:p>
            <a:pPr algn="ctr">
              <a:defRPr/>
            </a:pPr>
            <a:r>
              <a:rPr lang="pt-BR" altLang="pt-BR" sz="3600" b="1" cap="all" spc="13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charset="0"/>
              </a:rPr>
              <a:t>Sanções nunca dispensam </a:t>
            </a:r>
            <a:r>
              <a:rPr lang="pt-BR" altLang="pt-BR" sz="3600" b="1" cap="all" spc="13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charset="0"/>
              </a:rPr>
              <a:t>reparaçÃo</a:t>
            </a:r>
            <a:r>
              <a:rPr lang="pt-BR" altLang="pt-BR" sz="3600" b="1" cap="all" spc="13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charset="0"/>
              </a:rPr>
              <a:t> integral do dano</a:t>
            </a:r>
            <a:r>
              <a:rPr lang="pt-BR" altLang="pt-BR" sz="2900" i="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/>
            </a:r>
            <a:br>
              <a:rPr lang="pt-BR" altLang="pt-BR" sz="2900" i="0" dirty="0" smtClean="0">
                <a:solidFill>
                  <a:srgbClr val="FFFF00"/>
                </a:solidFill>
                <a:latin typeface="Arial" charset="0"/>
                <a:cs typeface="Arial" charset="0"/>
              </a:rPr>
            </a:br>
            <a:r>
              <a:rPr lang="pt-BR" altLang="pt-BR" sz="3600" i="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/>
            </a:r>
            <a:br>
              <a:rPr lang="pt-BR" altLang="pt-BR" sz="3600" i="0" dirty="0" smtClean="0">
                <a:solidFill>
                  <a:srgbClr val="FFFF00"/>
                </a:solidFill>
                <a:latin typeface="Arial" charset="0"/>
                <a:cs typeface="Arial" charset="0"/>
              </a:rPr>
            </a:br>
            <a:r>
              <a:rPr lang="pt-BR" altLang="pt-BR" sz="3600" i="0" dirty="0">
                <a:solidFill>
                  <a:srgbClr val="FFFF00"/>
                </a:solidFill>
                <a:latin typeface="Arial" charset="0"/>
                <a:cs typeface="Arial" charset="0"/>
              </a:rPr>
              <a:t/>
            </a:r>
            <a:br>
              <a:rPr lang="pt-BR" altLang="pt-BR" sz="3600" i="0" dirty="0">
                <a:solidFill>
                  <a:srgbClr val="FFFF00"/>
                </a:solidFill>
                <a:latin typeface="Arial" charset="0"/>
                <a:cs typeface="Arial" charset="0"/>
              </a:rPr>
            </a:br>
            <a:endParaRPr lang="pt-BR" altLang="pt-BR" sz="3600" i="0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77827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323528" y="1772816"/>
            <a:ext cx="7776864" cy="4707904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60000" indent="-360000" algn="just" eaLnBrk="1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Artigo 6.º, § 3.º  </a:t>
            </a: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 aplicação das sanções previstas neste artigo </a:t>
            </a:r>
            <a:r>
              <a:rPr lang="pt-BR" altLang="pt-BR" sz="2600" i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(sanções administrativas) </a:t>
            </a:r>
            <a:r>
              <a:rPr lang="pt-BR" altLang="pt-BR" sz="2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não exclui, em qualquer hipótese</a:t>
            </a: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, a obrigação da reparação integral do dano causado.</a:t>
            </a:r>
          </a:p>
          <a:p>
            <a:pPr marL="360000" indent="-360000" algn="just" eaLnBrk="1" hangingPunct="1">
              <a:spcBef>
                <a:spcPts val="500"/>
              </a:spcBef>
              <a:spcAft>
                <a:spcPts val="5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pt-BR" altLang="pt-BR" sz="2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Artigo 21, par. único.  </a:t>
            </a: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A condenação </a:t>
            </a:r>
            <a:r>
              <a:rPr lang="pt-BR" altLang="pt-BR" sz="2600" i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(judicial) </a:t>
            </a:r>
            <a:r>
              <a:rPr lang="pt-BR" altLang="pt-BR" sz="2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torna certa a obrigação de reparar, </a:t>
            </a:r>
            <a:r>
              <a:rPr lang="pt-BR" altLang="pt-BR" sz="2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itchFamily="34" charset="0"/>
                <a:cs typeface="Arial" pitchFamily="34" charset="0"/>
              </a:rPr>
              <a:t>integralmente, o dano causado pelo ilícito, cujo valor será apurado em posterior liquidação, se não constar expressamente da sentença. </a:t>
            </a:r>
          </a:p>
        </p:txBody>
      </p:sp>
    </p:spTree>
    <p:extLst>
      <p:ext uri="{BB962C8B-B14F-4D97-AF65-F5344CB8AC3E}">
        <p14:creationId xmlns:p14="http://schemas.microsoft.com/office/powerpoint/2010/main" xmlns="" val="7677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7992888" cy="6336704"/>
          </a:xfrm>
        </p:spPr>
        <p:txBody>
          <a:bodyPr/>
          <a:lstStyle/>
          <a:p>
            <a:pPr algn="ct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pt-BR" sz="36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RESPONSABILIDADE CIVIL</a:t>
            </a:r>
            <a:r>
              <a:rPr lang="pt-BR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/>
            </a:r>
            <a:br>
              <a:rPr lang="pt-BR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pt-BR" sz="2700" b="1" spc="50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STRICTO SENSU = Ressarcimento do Dano </a:t>
            </a:r>
            <a:r>
              <a:rPr lang="pt-BR" sz="2700" b="1" spc="100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(obrigação decorrente do dano)</a:t>
            </a:r>
            <a:r>
              <a:rPr lang="pt-BR" sz="2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/>
            </a:r>
            <a:br>
              <a:rPr lang="pt-BR" sz="2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pt-BR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X</a:t>
            </a:r>
            <a:r>
              <a:rPr lang="pt-BR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/>
            </a:r>
            <a:br>
              <a:rPr lang="pt-BR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pt-BR" sz="3600" b="1" spc="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“RESPONSABILIDADE ADMINISTRATIVA E CIVIL” (art. 1º)</a:t>
            </a:r>
            <a:r>
              <a:rPr lang="pt-BR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/>
            </a:r>
            <a:br>
              <a:rPr lang="pt-BR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pt-BR" sz="2700" b="1" spc="50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SANÇÕES/PENAS: CÍVEIS E ADMINISTRATIVAS </a:t>
            </a:r>
            <a:r>
              <a:rPr lang="pt-BR" sz="2700" b="1" spc="100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(critérios de distinção polêmicos)</a:t>
            </a:r>
            <a:r>
              <a:rPr lang="pt-BR" sz="2700" b="1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/>
            </a:r>
            <a:br>
              <a:rPr lang="pt-BR" sz="2700" b="1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pt-BR" sz="2700" b="1" i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</a:rPr>
              <a:t>Art. 13- A instauração de processo administrativo específico de reparação integral do dano não prejudica a aplicação imediata das sanções estabelecidas nesta  lei</a:t>
            </a:r>
            <a:endParaRPr lang="pt-BR" sz="2700" b="1" i="1" cap="small" dirty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590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800" b="1" spc="12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COMPETÊNCIA/LEGITIMIDADE</a:t>
            </a:r>
            <a:endParaRPr lang="pt-BR" sz="3800" b="1" spc="12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pt-BR" sz="2800" b="1" dirty="0" smtClean="0">
                <a:latin typeface="Century Gothic" panose="020B0502020202020204" pitchFamily="34" charset="0"/>
              </a:rPr>
              <a:t>Processo Administrativo (art. 8º) </a:t>
            </a:r>
            <a:endParaRPr lang="pt-BR" b="1" dirty="0" smtClean="0">
              <a:latin typeface="Century Gothic" panose="020B0502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endParaRPr lang="pt-BR" sz="2800" dirty="0" smtClean="0">
              <a:latin typeface="Century Gothic" panose="020B0502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pt-BR" sz="2800" b="1" dirty="0" smtClean="0">
                <a:latin typeface="Century Gothic" panose="020B0502020202020204" pitchFamily="34" charset="0"/>
              </a:rPr>
              <a:t>Processo judicial (art. 19)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  <a:buSzPct val="85000"/>
              <a:buFont typeface="Century Gothic" pitchFamily="34" charset="0"/>
              <a:buChar char="►"/>
            </a:pPr>
            <a:r>
              <a:rPr lang="pt-BR" dirty="0" smtClean="0">
                <a:latin typeface="Century Gothic" panose="020B0502020202020204" pitchFamily="34" charset="0"/>
              </a:rPr>
              <a:t>Autoridade máxima de cada órgão / entidade</a:t>
            </a:r>
          </a:p>
          <a:p>
            <a:pPr>
              <a:buNone/>
            </a:pPr>
            <a:endParaRPr lang="pt-BR" dirty="0" smtClean="0"/>
          </a:p>
          <a:p>
            <a:pPr>
              <a:buClr>
                <a:srgbClr val="C00000"/>
              </a:buClr>
              <a:buSzPct val="85000"/>
              <a:buFont typeface="Century Gothic" pitchFamily="34" charset="0"/>
              <a:buChar char="►"/>
            </a:pPr>
            <a:r>
              <a:rPr lang="pt-BR" dirty="0" smtClean="0">
                <a:latin typeface="Century Gothic" panose="020B0502020202020204" pitchFamily="34" charset="0"/>
              </a:rPr>
              <a:t>Advocacia Pública ou Ministério Público Federal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2447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ítulo 1"/>
          <p:cNvSpPr>
            <a:spLocks noGrp="1"/>
          </p:cNvSpPr>
          <p:nvPr>
            <p:ph type="title"/>
          </p:nvPr>
        </p:nvSpPr>
        <p:spPr bwMode="auto">
          <a:xfrm>
            <a:off x="395536" y="476672"/>
            <a:ext cx="7632848" cy="1800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t-BR" altLang="pt-BR" sz="3400" b="1" i="0" cap="all" spc="11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No Poder Executivo Federal,</a:t>
            </a:r>
            <a:br>
              <a:rPr lang="pt-BR" altLang="pt-BR" sz="3400" b="1" i="0" cap="all" spc="11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</a:br>
            <a:r>
              <a:rPr lang="pt-BR" altLang="pt-BR" sz="3400" b="1" i="0" cap="all" spc="11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 CGU tem competência:</a:t>
            </a:r>
            <a:br>
              <a:rPr lang="pt-BR" altLang="pt-BR" sz="3400" b="1" i="0" cap="all" spc="11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</a:br>
            <a:r>
              <a:rPr lang="pt-BR" altLang="pt-BR" sz="3200" b="1" spc="1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(Art.8º §§, art. 9º e art. 16º §10)</a:t>
            </a:r>
            <a:endParaRPr lang="pt-BR" altLang="pt-BR" sz="3200" b="1" i="0" spc="1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0899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395536" y="2493963"/>
            <a:ext cx="7632848" cy="3671887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265113" indent="-265113" algn="just" eaLnBrk="1" hangingPunct="1">
              <a:spcBef>
                <a:spcPct val="0"/>
              </a:spcBef>
              <a:spcAft>
                <a:spcPts val="12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Concorrente para instaurar</a:t>
            </a:r>
          </a:p>
          <a:p>
            <a:pPr marL="265113" indent="-265113" algn="just" eaLnBrk="1" hangingPunct="1">
              <a:spcBef>
                <a:spcPct val="0"/>
              </a:spcBef>
              <a:spcAft>
                <a:spcPts val="12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Exclusiva para avocar</a:t>
            </a:r>
          </a:p>
          <a:p>
            <a:pPr marL="265113" indent="-265113" algn="just" eaLnBrk="1" hangingPunct="1">
              <a:spcBef>
                <a:spcPct val="0"/>
              </a:spcBef>
              <a:spcAft>
                <a:spcPts val="12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Exclusiva quando envolva a Administração Estrangeira</a:t>
            </a:r>
          </a:p>
          <a:p>
            <a:pPr marL="265113" indent="-265113" algn="just" eaLnBrk="1" hangingPunct="1">
              <a:spcBef>
                <a:spcPct val="0"/>
              </a:spcBef>
              <a:spcAft>
                <a:spcPts val="1200"/>
              </a:spcAft>
              <a:buClr>
                <a:srgbClr val="C00000"/>
              </a:buClr>
              <a:buFontTx/>
              <a:buChar char="•"/>
            </a:pPr>
            <a:r>
              <a:rPr lang="pt-BR" altLang="pt-BR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Exclusiva para acordos de leniência no âmbito do Poder Executivo Federal e quando lesada Administração Estrangeira </a:t>
            </a:r>
            <a:endParaRPr lang="pt-BR" altLang="pt-BR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181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920880" cy="1143000"/>
          </a:xfrm>
        </p:spPr>
        <p:txBody>
          <a:bodyPr/>
          <a:lstStyle/>
          <a:p>
            <a:pPr algn="ctr"/>
            <a:r>
              <a:rPr lang="pt-BR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CONTEÚDO PROGRAMÁTICO</a:t>
            </a:r>
            <a:endParaRPr lang="pt-BR" sz="3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556792"/>
            <a:ext cx="7992888" cy="4824536"/>
          </a:xfrm>
        </p:spPr>
        <p:txBody>
          <a:bodyPr>
            <a:noAutofit/>
          </a:bodyPr>
          <a:lstStyle/>
          <a:p>
            <a:pPr marL="468000" indent="-468000" algn="ctr">
              <a:spcBef>
                <a:spcPts val="528"/>
              </a:spcBef>
              <a:spcAft>
                <a:spcPts val="300"/>
              </a:spcAft>
              <a:buClr>
                <a:schemeClr val="accent6">
                  <a:lumMod val="50000"/>
                </a:schemeClr>
              </a:buClr>
              <a:buNone/>
            </a:pP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3ª AULA</a:t>
            </a:r>
            <a:endParaRPr lang="pt-BR" sz="1500" dirty="0" smtClean="0">
              <a:latin typeface="Century Gothic" pitchFamily="34" charset="0"/>
            </a:endParaRPr>
          </a:p>
          <a:p>
            <a:pPr marL="457200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9"/>
            </a:pPr>
            <a:r>
              <a:rPr lang="pt-BR" dirty="0" smtClean="0">
                <a:latin typeface="Century Gothic" pitchFamily="34" charset="0"/>
              </a:rPr>
              <a:t>Acordos </a:t>
            </a:r>
            <a:r>
              <a:rPr lang="pt-BR" dirty="0">
                <a:latin typeface="Century Gothic" pitchFamily="34" charset="0"/>
              </a:rPr>
              <a:t>de Leniência. </a:t>
            </a:r>
          </a:p>
          <a:p>
            <a:pPr marL="457200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9"/>
            </a:pPr>
            <a:r>
              <a:rPr lang="pt-BR" dirty="0" smtClean="0">
                <a:latin typeface="Century Gothic" pitchFamily="34" charset="0"/>
              </a:rPr>
              <a:t>Programas </a:t>
            </a:r>
            <a:r>
              <a:rPr lang="pt-BR" dirty="0">
                <a:latin typeface="Century Gothic" pitchFamily="34" charset="0"/>
              </a:rPr>
              <a:t>de </a:t>
            </a:r>
            <a:r>
              <a:rPr lang="pt-BR" dirty="0" err="1">
                <a:latin typeface="Century Gothic" pitchFamily="34" charset="0"/>
              </a:rPr>
              <a:t>Compliance</a:t>
            </a:r>
            <a:r>
              <a:rPr lang="pt-BR" dirty="0">
                <a:latin typeface="Century Gothic" pitchFamily="34" charset="0"/>
              </a:rPr>
              <a:t>. Função Preventiva da Lei</a:t>
            </a:r>
            <a:r>
              <a:rPr lang="pt-BR" dirty="0" smtClean="0">
                <a:latin typeface="Century Gothic" pitchFamily="34" charset="0"/>
              </a:rPr>
              <a:t>.</a:t>
            </a:r>
          </a:p>
          <a:p>
            <a:pPr marL="457200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9"/>
            </a:pPr>
            <a:r>
              <a:rPr lang="pt-BR" dirty="0" smtClean="0">
                <a:latin typeface="Century Gothic" pitchFamily="34" charset="0"/>
              </a:rPr>
              <a:t>Direito </a:t>
            </a:r>
            <a:r>
              <a:rPr lang="pt-BR" dirty="0">
                <a:latin typeface="Century Gothic" pitchFamily="34" charset="0"/>
              </a:rPr>
              <a:t>Comparado. FCPA (EUA) e Reino Unido (</a:t>
            </a:r>
            <a:r>
              <a:rPr lang="pt-BR" dirty="0" err="1">
                <a:latin typeface="Century Gothic" pitchFamily="34" charset="0"/>
              </a:rPr>
              <a:t>Anti-Bribery</a:t>
            </a:r>
            <a:r>
              <a:rPr lang="pt-BR" dirty="0">
                <a:latin typeface="Century Gothic" pitchFamily="34" charset="0"/>
              </a:rPr>
              <a:t> </a:t>
            </a:r>
            <a:r>
              <a:rPr lang="pt-BR" dirty="0" err="1">
                <a:latin typeface="Century Gothic" pitchFamily="34" charset="0"/>
              </a:rPr>
              <a:t>Act</a:t>
            </a:r>
            <a:r>
              <a:rPr lang="pt-BR" dirty="0" smtClean="0">
                <a:latin typeface="Century Gothic" pitchFamily="34" charset="0"/>
              </a:rPr>
              <a:t>).</a:t>
            </a:r>
          </a:p>
          <a:p>
            <a:pPr marL="457200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9"/>
            </a:pPr>
            <a:r>
              <a:rPr lang="pt-BR" dirty="0" smtClean="0">
                <a:latin typeface="Century Gothic" pitchFamily="34" charset="0"/>
              </a:rPr>
              <a:t>Estudo </a:t>
            </a:r>
            <a:r>
              <a:rPr lang="pt-BR" dirty="0">
                <a:latin typeface="Century Gothic" pitchFamily="34" charset="0"/>
              </a:rPr>
              <a:t>de casos.</a:t>
            </a:r>
          </a:p>
          <a:p>
            <a:pPr marL="457200" indent="-457200">
              <a:spcBef>
                <a:spcPts val="528"/>
              </a:spcBef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9"/>
            </a:pPr>
            <a:r>
              <a:rPr lang="pt-BR" dirty="0" smtClean="0">
                <a:latin typeface="Century Gothic" pitchFamily="34" charset="0"/>
              </a:rPr>
              <a:t>Grupos </a:t>
            </a:r>
            <a:r>
              <a:rPr lang="pt-BR" dirty="0">
                <a:latin typeface="Century Gothic" pitchFamily="34" charset="0"/>
              </a:rPr>
              <a:t>Empresariais. Extensão da Responsabilidade. Limites. Desconsideração da personalidade</a:t>
            </a:r>
            <a:r>
              <a:rPr lang="pt-BR" dirty="0" smtClean="0">
                <a:latin typeface="Century Gothic" pitchFamily="34" charset="0"/>
              </a:rPr>
              <a:t>.</a:t>
            </a:r>
            <a:endParaRPr lang="pt-BR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814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ítulo 1"/>
          <p:cNvSpPr>
            <a:spLocks noGrp="1"/>
          </p:cNvSpPr>
          <p:nvPr>
            <p:ph type="title"/>
          </p:nvPr>
        </p:nvSpPr>
        <p:spPr bwMode="auto">
          <a:xfrm>
            <a:off x="0" y="332656"/>
            <a:ext cx="8388424" cy="119675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t-BR" altLang="pt-BR" sz="3000" b="1" i="0" spc="11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INDEPENDÊNCIA DAS ESFERAS SANCIONADORAS</a:t>
            </a:r>
            <a:endParaRPr lang="pt-BR" altLang="pt-BR" sz="2800" i="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71683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179512" y="1916832"/>
            <a:ext cx="7992888" cy="4941168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14300" indent="0">
              <a:spcAft>
                <a:spcPts val="400"/>
              </a:spcAft>
              <a:buNone/>
            </a:pPr>
            <a:r>
              <a:rPr lang="pt-BR" b="1" dirty="0" smtClean="0">
                <a:latin typeface="Century Gothic" panose="020B0502020202020204" pitchFamily="34" charset="0"/>
              </a:rPr>
              <a:t>Artigo 15 </a:t>
            </a:r>
            <a:r>
              <a:rPr lang="pt-BR" dirty="0" smtClean="0">
                <a:latin typeface="Century Gothic" panose="020B0502020202020204" pitchFamily="34" charset="0"/>
              </a:rPr>
              <a:t>- </a:t>
            </a:r>
            <a:r>
              <a:rPr lang="pt-BR" dirty="0">
                <a:latin typeface="Century Gothic" panose="020B0502020202020204" pitchFamily="34" charset="0"/>
              </a:rPr>
              <a:t> A comissão designada para apuração da responsabilidade de pessoa jurídica, após a instauração do processo administrativo, dará conhecimento ao Ministério Público de sua existência, para apuração de eventuais </a:t>
            </a:r>
            <a:r>
              <a:rPr lang="pt-BR" dirty="0" smtClean="0">
                <a:latin typeface="Century Gothic" panose="020B0502020202020204" pitchFamily="34" charset="0"/>
              </a:rPr>
              <a:t>delito</a:t>
            </a:r>
          </a:p>
          <a:p>
            <a:pPr marL="114300" indent="0">
              <a:spcAft>
                <a:spcPts val="400"/>
              </a:spcAft>
              <a:buNone/>
            </a:pPr>
            <a:r>
              <a:rPr lang="pt-BR" b="1" dirty="0" smtClean="0">
                <a:latin typeface="Century Gothic" panose="020B0502020202020204" pitchFamily="34" charset="0"/>
              </a:rPr>
              <a:t>Artigo 18 </a:t>
            </a:r>
            <a:r>
              <a:rPr lang="pt-BR" dirty="0" smtClean="0">
                <a:latin typeface="Century Gothic" panose="020B0502020202020204" pitchFamily="34" charset="0"/>
              </a:rPr>
              <a:t>-</a:t>
            </a:r>
            <a:r>
              <a:rPr lang="pt-BR" dirty="0">
                <a:latin typeface="Century Gothic" panose="020B0502020202020204" pitchFamily="34" charset="0"/>
              </a:rPr>
              <a:t>  Na esfera administrativa, a responsabilidade da pessoa jurídica não afasta a possibilidade de sua responsabilização na esfera judicial, exceto quando expressamente previsto na celebração de acordo de leniência, observado o disposto no § 11, no § 12 e no § 13 do art. 16. </a:t>
            </a:r>
            <a:r>
              <a:rPr lang="pt-BR" b="1" dirty="0">
                <a:latin typeface="Century Gothic" panose="020B0502020202020204" pitchFamily="34" charset="0"/>
              </a:rPr>
              <a:t> (Redação dada pela Medida provisória nº 703, de 2015)</a:t>
            </a: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50975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ítulo 1"/>
          <p:cNvSpPr>
            <a:spLocks noGrp="1"/>
          </p:cNvSpPr>
          <p:nvPr>
            <p:ph type="title"/>
          </p:nvPr>
        </p:nvSpPr>
        <p:spPr bwMode="auto">
          <a:xfrm>
            <a:off x="0" y="548680"/>
            <a:ext cx="8388424" cy="62068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altLang="pt-BR" sz="2300" b="1" spc="11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CONTINUAÇÃO</a:t>
            </a:r>
            <a:endParaRPr lang="pt-BR" altLang="pt-BR" sz="2300" i="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71683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179512" y="1268760"/>
            <a:ext cx="7992888" cy="5328592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143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pt-BR" b="1" dirty="0" smtClean="0">
                <a:latin typeface="Century Gothic" panose="020B0502020202020204" pitchFamily="34" charset="0"/>
              </a:rPr>
              <a:t>Artigo 29 </a:t>
            </a:r>
            <a:r>
              <a:rPr lang="pt-BR" dirty="0" smtClean="0">
                <a:latin typeface="Century Gothic" panose="020B0502020202020204" pitchFamily="34" charset="0"/>
              </a:rPr>
              <a:t>-</a:t>
            </a:r>
            <a:r>
              <a:rPr lang="pt-BR" dirty="0">
                <a:latin typeface="Century Gothic" panose="020B0502020202020204" pitchFamily="34" charset="0"/>
              </a:rPr>
              <a:t>  O disposto nesta Lei não exclui as competências do Conselho Administrativo de Defesa Econômica, do Ministério da Justiça e do Ministério da Fazenda para processar e julgar fato que constitua infração à ordem econômica</a:t>
            </a:r>
            <a:r>
              <a:rPr lang="pt-BR" dirty="0" smtClean="0">
                <a:latin typeface="Century Gothic" panose="020B0502020202020204" pitchFamily="34" charset="0"/>
              </a:rPr>
              <a:t>.</a:t>
            </a:r>
          </a:p>
          <a:p>
            <a:pPr marL="1143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pt-BR" b="1" dirty="0">
                <a:latin typeface="Century Gothic" panose="020B0502020202020204" pitchFamily="34" charset="0"/>
              </a:rPr>
              <a:t>Artigo 30 </a:t>
            </a:r>
            <a:r>
              <a:rPr lang="pt-BR" dirty="0">
                <a:latin typeface="Century Gothic" panose="020B0502020202020204" pitchFamily="34" charset="0"/>
              </a:rPr>
              <a:t>-  Ressalvada a hipótese de acordo de leniência que expressamente as inclua, a aplicação das sanções previstas nesta Lei não afeta os processos de responsabilização e aplicação de penalidades decorrentes de:  </a:t>
            </a:r>
            <a:r>
              <a:rPr lang="pt-BR" b="1" dirty="0">
                <a:latin typeface="Century Gothic" panose="020B0502020202020204" pitchFamily="34" charset="0"/>
              </a:rPr>
              <a:t> (Redação dada pela Medida provisória nº 703, de 2015)</a:t>
            </a:r>
          </a:p>
          <a:p>
            <a:pPr marL="1143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pt-BR" dirty="0">
                <a:latin typeface="Century Gothic" panose="020B0502020202020204" pitchFamily="34" charset="0"/>
              </a:rPr>
              <a:t>I - ato de improbidade administrativa nos termos da Lei nº 8.429, de 1992; </a:t>
            </a:r>
            <a:r>
              <a:rPr lang="pt-BR" b="1" dirty="0">
                <a:latin typeface="Century Gothic" panose="020B0502020202020204" pitchFamily="34" charset="0"/>
              </a:rPr>
              <a:t> (Redação dada pela Medida provisória nº 703, de 2015)</a:t>
            </a:r>
          </a:p>
          <a:p>
            <a:pPr marL="114300" indent="0">
              <a:spcBef>
                <a:spcPts val="500"/>
              </a:spcBef>
              <a:spcAft>
                <a:spcPts val="500"/>
              </a:spcAft>
              <a:buNone/>
            </a:pPr>
            <a:endParaRPr lang="pt-BR" dirty="0">
              <a:latin typeface="Century Gothic" panose="020B0502020202020204" pitchFamily="34" charset="0"/>
            </a:endParaRP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2476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ítulo 1"/>
          <p:cNvSpPr>
            <a:spLocks noGrp="1"/>
          </p:cNvSpPr>
          <p:nvPr>
            <p:ph type="title"/>
          </p:nvPr>
        </p:nvSpPr>
        <p:spPr bwMode="auto">
          <a:xfrm>
            <a:off x="29344" y="260648"/>
            <a:ext cx="8388424" cy="692696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altLang="pt-BR" sz="2300" b="1" i="0" spc="11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CONTINUAÇÃO</a:t>
            </a:r>
            <a:endParaRPr lang="pt-BR" altLang="pt-BR" sz="2300" i="0" dirty="0" smtClean="0">
              <a:solidFill>
                <a:schemeClr val="tx1">
                  <a:lumMod val="90000"/>
                  <a:lumOff val="1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71683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179512" y="1124744"/>
            <a:ext cx="7992888" cy="5328592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143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pt-BR" dirty="0" smtClean="0">
                <a:latin typeface="Century Gothic" panose="020B0502020202020204" pitchFamily="34" charset="0"/>
              </a:rPr>
              <a:t>II </a:t>
            </a:r>
            <a:r>
              <a:rPr lang="pt-BR" dirty="0">
                <a:latin typeface="Century Gothic" panose="020B0502020202020204" pitchFamily="34" charset="0"/>
              </a:rPr>
              <a:t>- atos ilícitos alcançados pela Lei nº 8.666, de 1993, ou por outras normas de licitações e contratos da administração pública, inclusive no que se refere ao Regime Diferenciado de Contratações Públicas - RDC, instituído pela Lei nº 12.462, de 2011; e </a:t>
            </a:r>
            <a:r>
              <a:rPr lang="pt-BR" b="1" dirty="0">
                <a:latin typeface="Century Gothic" panose="020B0502020202020204" pitchFamily="34" charset="0"/>
              </a:rPr>
              <a:t> (Redação dada pela Medida provisória nº 703, de 2015)</a:t>
            </a:r>
          </a:p>
          <a:p>
            <a:pPr marL="1143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pt-BR" dirty="0">
                <a:latin typeface="Century Gothic" panose="020B0502020202020204" pitchFamily="34" charset="0"/>
              </a:rPr>
              <a:t>III - infrações contra a ordem econômica nos termos da Lei n</a:t>
            </a:r>
            <a:r>
              <a:rPr lang="pt-BR" strike="sngStrike" dirty="0">
                <a:latin typeface="Century Gothic" panose="020B0502020202020204" pitchFamily="34" charset="0"/>
              </a:rPr>
              <a:t>º</a:t>
            </a:r>
            <a:r>
              <a:rPr lang="pt-BR" dirty="0">
                <a:latin typeface="Century Gothic" panose="020B0502020202020204" pitchFamily="34" charset="0"/>
              </a:rPr>
              <a:t> 12.529, de 2011.  </a:t>
            </a:r>
            <a:r>
              <a:rPr lang="pt-BR" b="1" dirty="0">
                <a:latin typeface="Century Gothic" panose="020B0502020202020204" pitchFamily="34" charset="0"/>
              </a:rPr>
              <a:t> (Incluído pela Medida provisória nº 703, de 2015)</a:t>
            </a: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66025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0"/>
            <a:ext cx="7620000" cy="1143000"/>
          </a:xfrm>
        </p:spPr>
        <p:txBody>
          <a:bodyPr/>
          <a:lstStyle/>
          <a:p>
            <a:pPr algn="ctr"/>
            <a:r>
              <a:rPr lang="pt-BR" altLang="pt-BR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COEXISTÊNCIA ENTRE NORMAS E ENTRE PROCESSOS DISTINTOS</a:t>
            </a:r>
            <a:endParaRPr lang="pt-BR" sz="32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xmlns="" val="857744598"/>
              </p:ext>
            </p:extLst>
          </p:nvPr>
        </p:nvGraphicFramePr>
        <p:xfrm>
          <a:off x="31254" y="1196752"/>
          <a:ext cx="9145016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lipse 6"/>
          <p:cNvSpPr/>
          <p:nvPr/>
        </p:nvSpPr>
        <p:spPr>
          <a:xfrm>
            <a:off x="2411760" y="1196752"/>
            <a:ext cx="3888432" cy="1008112"/>
          </a:xfrm>
          <a:prstGeom prst="ellipse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9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PROCESSOS E</a:t>
            </a:r>
          </a:p>
          <a:p>
            <a:pPr algn="ctr"/>
            <a:r>
              <a:rPr lang="pt-BR" sz="19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SANÇÕES POSSÍVEIS</a:t>
            </a:r>
            <a:endParaRPr lang="pt-BR" sz="1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038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620000" cy="1143000"/>
          </a:xfrm>
        </p:spPr>
        <p:txBody>
          <a:bodyPr/>
          <a:lstStyle/>
          <a:p>
            <a:pPr algn="ctr"/>
            <a:r>
              <a:rPr lang="pt-BR" sz="3400" b="1" spc="12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LEI NACIONAL X LEI FEDERAL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060848"/>
            <a:ext cx="7620000" cy="3701008"/>
          </a:xfrm>
        </p:spPr>
        <p:txBody>
          <a:bodyPr/>
          <a:lstStyle/>
          <a:p>
            <a:pPr marL="114300" indent="0">
              <a:lnSpc>
                <a:spcPct val="120000"/>
              </a:lnSpc>
              <a:spcAft>
                <a:spcPts val="500"/>
              </a:spcAft>
              <a:buNone/>
            </a:pPr>
            <a:r>
              <a:rPr lang="pt-BR" sz="3100" b="1" cap="small" dirty="0">
                <a:latin typeface="Century Gothic" panose="020B0502020202020204" pitchFamily="34" charset="0"/>
              </a:rPr>
              <a:t>A Lei 12.846 é uma </a:t>
            </a:r>
            <a:r>
              <a:rPr lang="pt-BR" sz="3100" b="1" cap="small" dirty="0" smtClean="0">
                <a:latin typeface="Century Gothic" panose="020B0502020202020204" pitchFamily="34" charset="0"/>
              </a:rPr>
              <a:t>Lei Nacional</a:t>
            </a:r>
            <a:endParaRPr lang="pt-BR" sz="3100" b="1" cap="small" dirty="0">
              <a:latin typeface="Century Gothic" panose="020B0502020202020204" pitchFamily="34" charset="0"/>
            </a:endParaRPr>
          </a:p>
          <a:p>
            <a:pPr marL="628650" indent="-514350">
              <a:lnSpc>
                <a:spcPct val="120000"/>
              </a:lnSpc>
              <a:spcAft>
                <a:spcPts val="5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sz="2600" dirty="0" smtClean="0">
                <a:latin typeface="Century Gothic" panose="020B0502020202020204" pitchFamily="34" charset="0"/>
              </a:rPr>
              <a:t>Pelo </a:t>
            </a:r>
            <a:r>
              <a:rPr lang="pt-BR" sz="2600" dirty="0">
                <a:latin typeface="Century Gothic" panose="020B0502020202020204" pitchFamily="34" charset="0"/>
              </a:rPr>
              <a:t>que expressamente dispõe  em seu texto:  Ementa, </a:t>
            </a:r>
            <a:r>
              <a:rPr lang="pt-BR" sz="2600" dirty="0" err="1" smtClean="0">
                <a:latin typeface="Century Gothic" panose="020B0502020202020204" pitchFamily="34" charset="0"/>
              </a:rPr>
              <a:t>Arts</a:t>
            </a:r>
            <a:r>
              <a:rPr lang="pt-BR" sz="2600" dirty="0">
                <a:latin typeface="Century Gothic" panose="020B0502020202020204" pitchFamily="34" charset="0"/>
              </a:rPr>
              <a:t>. 1º , 5º , 16, 19, 22 e 23</a:t>
            </a:r>
          </a:p>
          <a:p>
            <a:pPr marL="628650" indent="-514350">
              <a:lnSpc>
                <a:spcPct val="120000"/>
              </a:lnSpc>
              <a:spcAft>
                <a:spcPts val="5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sz="2600" dirty="0" smtClean="0">
                <a:latin typeface="Century Gothic" panose="020B0502020202020204" pitchFamily="34" charset="0"/>
              </a:rPr>
              <a:t>Por </a:t>
            </a:r>
            <a:r>
              <a:rPr lang="pt-BR" sz="2600" dirty="0">
                <a:latin typeface="Century Gothic" panose="020B0502020202020204" pitchFamily="34" charset="0"/>
              </a:rPr>
              <a:t>sua Finalidade</a:t>
            </a:r>
          </a:p>
          <a:p>
            <a:pPr marL="628650" indent="-514350">
              <a:lnSpc>
                <a:spcPct val="120000"/>
              </a:lnSpc>
              <a:spcAft>
                <a:spcPts val="5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sz="2600" dirty="0" smtClean="0">
                <a:latin typeface="Century Gothic" panose="020B0502020202020204" pitchFamily="34" charset="0"/>
              </a:rPr>
              <a:t>Pelo </a:t>
            </a:r>
            <a:r>
              <a:rPr lang="pt-BR" sz="2600" dirty="0">
                <a:latin typeface="Century Gothic" panose="020B0502020202020204" pitchFamily="34" charset="0"/>
              </a:rPr>
              <a:t>critério da Preponderância do Interesse (Nacional x  Regional ou Local)</a:t>
            </a: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998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400" b="1" spc="12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REGULAMENTAÇÃO CABÍVEL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lnSpc>
                <a:spcPct val="120000"/>
              </a:lnSpc>
              <a:spcAft>
                <a:spcPts val="5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sz="2400" b="1" dirty="0" smtClean="0">
                <a:latin typeface="Century Gothic" panose="020B0502020202020204" pitchFamily="34" charset="0"/>
              </a:rPr>
              <a:t>Pelo </a:t>
            </a:r>
            <a:r>
              <a:rPr lang="pt-BR" sz="2400" b="1" dirty="0">
                <a:latin typeface="Century Gothic" panose="020B0502020202020204" pitchFamily="34" charset="0"/>
              </a:rPr>
              <a:t>Poder Executivo Federal </a:t>
            </a:r>
            <a:r>
              <a:rPr lang="pt-BR" sz="2400" dirty="0">
                <a:latin typeface="Century Gothic" panose="020B0502020202020204" pitchFamily="34" charset="0"/>
              </a:rPr>
              <a:t>– com alcance nacional: apenas quanto ao Art. 7º , inciso VIII (§ Único)</a:t>
            </a:r>
          </a:p>
          <a:p>
            <a:pPr marL="571500" indent="-457200">
              <a:lnSpc>
                <a:spcPct val="120000"/>
              </a:lnSpc>
              <a:spcAft>
                <a:spcPts val="5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sz="2400" b="1" dirty="0" smtClean="0">
                <a:latin typeface="Century Gothic" panose="020B0502020202020204" pitchFamily="34" charset="0"/>
              </a:rPr>
              <a:t>Pelo </a:t>
            </a:r>
            <a:r>
              <a:rPr lang="pt-BR" sz="2400" b="1" dirty="0">
                <a:latin typeface="Century Gothic" panose="020B0502020202020204" pitchFamily="34" charset="0"/>
              </a:rPr>
              <a:t>Poder Executivo Federal </a:t>
            </a:r>
            <a:r>
              <a:rPr lang="pt-BR" sz="2400" dirty="0">
                <a:latin typeface="Century Gothic" panose="020B0502020202020204" pitchFamily="34" charset="0"/>
              </a:rPr>
              <a:t>– limitado a seu âmbito – quanto às demais normas</a:t>
            </a:r>
          </a:p>
          <a:p>
            <a:pPr marL="571500" indent="-457200">
              <a:lnSpc>
                <a:spcPct val="120000"/>
              </a:lnSpc>
              <a:spcAft>
                <a:spcPts val="5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pt-BR" sz="2400" b="1" dirty="0" smtClean="0">
                <a:latin typeface="Century Gothic" panose="020B0502020202020204" pitchFamily="34" charset="0"/>
              </a:rPr>
              <a:t>Pelos </a:t>
            </a:r>
            <a:r>
              <a:rPr lang="pt-BR" sz="2400" b="1" dirty="0">
                <a:latin typeface="Century Gothic" panose="020B0502020202020204" pitchFamily="34" charset="0"/>
              </a:rPr>
              <a:t>Estados, DF e Municípios</a:t>
            </a:r>
            <a:r>
              <a:rPr lang="pt-BR" sz="2400" dirty="0">
                <a:latin typeface="Century Gothic" panose="020B0502020202020204" pitchFamily="34" charset="0"/>
              </a:rPr>
              <a:t> -  limitados a seus respectivos âmbitos e observado o Decreto Federal quanto ao Art. 7º , VIII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6035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2924944"/>
            <a:ext cx="7620000" cy="2448272"/>
          </a:xfrm>
        </p:spPr>
        <p:txBody>
          <a:bodyPr/>
          <a:lstStyle/>
          <a:p>
            <a:pPr algn="r"/>
            <a:r>
              <a:rPr lang="pt-BR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Muito obrigado pela atenção.</a:t>
            </a:r>
            <a:endParaRPr lang="pt-BR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32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7620000" cy="1143000"/>
          </a:xfrm>
        </p:spPr>
        <p:txBody>
          <a:bodyPr anchor="ctr" anchorCtr="0"/>
          <a:lstStyle/>
          <a:p>
            <a:pPr algn="ctr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4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 FENÔMENO DA CORRUPÇÃO</a:t>
            </a:r>
            <a:endParaRPr lang="pt-BR" sz="4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2420888"/>
            <a:ext cx="7620000" cy="262088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pt-BR" sz="3000" dirty="0" smtClean="0">
                <a:latin typeface="Century Gothic" panose="020B0502020202020204" pitchFamily="34" charset="0"/>
              </a:rPr>
              <a:t>Contemporâneo da humanidade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pt-BR" sz="3000" dirty="0" smtClean="0">
                <a:latin typeface="Century Gothic" panose="020B0502020202020204" pitchFamily="34" charset="0"/>
              </a:rPr>
              <a:t>Variadas formas e motivações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pt-BR" sz="3000" dirty="0" smtClean="0">
                <a:latin typeface="Century Gothic" panose="020B0502020202020204" pitchFamily="34" charset="0"/>
              </a:rPr>
              <a:t>Aspectos diversificados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pt-BR" sz="3000" dirty="0" smtClean="0">
                <a:latin typeface="Century Gothic" panose="020B0502020202020204" pitchFamily="34" charset="0"/>
              </a:rPr>
              <a:t>Evolução ao longo do tempo</a:t>
            </a:r>
            <a:endParaRPr lang="pt-BR" sz="3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331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16" y="260648"/>
            <a:ext cx="8388424" cy="1296144"/>
          </a:xfrm>
        </p:spPr>
        <p:txBody>
          <a:bodyPr/>
          <a:lstStyle/>
          <a:p>
            <a:pPr algn="ctr"/>
            <a:r>
              <a:rPr lang="pt-BR" sz="33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NECESSÁRIA DIVERSIDADE DE MEIOS E ESTRATÉGIAS PARA SEU ENFRENTAMENTO</a:t>
            </a:r>
            <a:endParaRPr lang="pt-BR" sz="33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536" y="1916832"/>
            <a:ext cx="7704856" cy="5157192"/>
          </a:xfrm>
        </p:spPr>
        <p:txBody>
          <a:bodyPr>
            <a:normAutofit fontScale="77500" lnSpcReduction="20000"/>
          </a:bodyPr>
          <a:lstStyle/>
          <a:p>
            <a:pPr marL="4320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Pequena corrupção do dia-a-dia </a:t>
            </a:r>
            <a:r>
              <a:rPr lang="pt-BR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(multa de trânsito, </a:t>
            </a:r>
            <a:r>
              <a:rPr lang="pt-BR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etc</a:t>
            </a:r>
            <a:r>
              <a:rPr lang="pt-BR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)</a:t>
            </a:r>
          </a:p>
          <a:p>
            <a:pPr marL="4320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Corrupção mediana </a:t>
            </a:r>
            <a:r>
              <a:rPr lang="pt-BR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(inclusão indevida em folha de pagamento, benefícios, programas sociais, </a:t>
            </a:r>
            <a:r>
              <a:rPr lang="pt-BR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etc</a:t>
            </a:r>
            <a:r>
              <a:rPr lang="pt-BR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)</a:t>
            </a:r>
          </a:p>
          <a:p>
            <a:pPr marL="4320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Grande corrupção</a:t>
            </a:r>
          </a:p>
          <a:p>
            <a:pPr marL="900000" lvl="1" indent="-4320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0000"/>
              <a:buFont typeface="Century Gothic" pitchFamily="34" charset="0"/>
              <a:buChar char="►"/>
            </a:pPr>
            <a:r>
              <a:rPr lang="pt-BR" sz="2700" dirty="0" smtClean="0">
                <a:solidFill>
                  <a:schemeClr val="tx1"/>
                </a:solidFill>
                <a:latin typeface="Century Gothic" pitchFamily="34" charset="0"/>
              </a:rPr>
              <a:t>Grandes obras ou compras públicas (e outras na relação entre Empresas e Administração Pública )</a:t>
            </a:r>
          </a:p>
          <a:p>
            <a:pPr marL="900000" lvl="1" indent="-4320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0000"/>
              <a:buFont typeface="Century Gothic" pitchFamily="34" charset="0"/>
              <a:buChar char="►"/>
            </a:pPr>
            <a:r>
              <a:rPr lang="pt-BR" sz="2700" dirty="0" smtClean="0">
                <a:solidFill>
                  <a:schemeClr val="tx1"/>
                </a:solidFill>
                <a:latin typeface="Century Gothic" pitchFamily="34" charset="0"/>
              </a:rPr>
              <a:t>No campo político-eleitoral</a:t>
            </a:r>
          </a:p>
          <a:p>
            <a:pPr marL="900000" lvl="1" indent="-4320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0000"/>
              <a:buFont typeface="Century Gothic" pitchFamily="34" charset="0"/>
              <a:buChar char="►"/>
            </a:pPr>
            <a:r>
              <a:rPr lang="pt-BR" sz="2700" dirty="0" smtClean="0">
                <a:solidFill>
                  <a:schemeClr val="tx1"/>
                </a:solidFill>
                <a:latin typeface="Century Gothic" pitchFamily="34" charset="0"/>
              </a:rPr>
              <a:t>No setor privado (grandes fraudes em prejuízo de consumidores ou terceiros nas grandes corporações empresariais)</a:t>
            </a:r>
            <a:endParaRPr lang="pt-BR" sz="2700" dirty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80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600" b="1" cap="all" spc="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Contexto </a:t>
            </a:r>
            <a:r>
              <a:rPr lang="pt-BR" altLang="pt-BR" sz="3600" b="1" cap="all" spc="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Internacional</a:t>
            </a:r>
            <a:endParaRPr lang="pt-BR" sz="3600" b="1" cap="all" spc="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412776"/>
            <a:ext cx="7992888" cy="5256584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</a:pPr>
            <a:r>
              <a:rPr lang="pt-BR" sz="23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Corrupção como fenômeno </a:t>
            </a: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mundial – agravado pela facilidade das comunicações e fluxos internacionais de recursos financeiros</a:t>
            </a:r>
            <a:endParaRPr lang="pt-BR" sz="23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</a:pPr>
            <a:r>
              <a:rPr lang="pt-BR" sz="23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Aumento das transações </a:t>
            </a: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internacionais (que exigia o exame </a:t>
            </a:r>
            <a:r>
              <a:rPr lang="pt-BR" sz="23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das </a:t>
            </a:r>
            <a:r>
              <a:rPr lang="pt-BR" sz="23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consequências</a:t>
            </a:r>
            <a:r>
              <a:rPr lang="pt-BR" sz="23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da </a:t>
            </a:r>
            <a:r>
              <a:rPr lang="pt-BR" sz="23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corrupção na condução de negócios </a:t>
            </a: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internacionais.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</a:pP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Vantagens indevidas oferecidas por um país, afetando todos os demais (sigilo bancário e imunidades a quem lá depositar seu dinheiro, sem importar a origem)</a:t>
            </a:r>
            <a:endParaRPr lang="pt-BR" sz="23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</a:pPr>
            <a:r>
              <a:rPr lang="pt-BR" sz="23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Necessidade de </a:t>
            </a: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ações globais </a:t>
            </a:r>
            <a:r>
              <a:rPr lang="pt-BR" sz="23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de cooperação </a:t>
            </a: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internacional: tanto para </a:t>
            </a:r>
            <a:r>
              <a:rPr lang="pt-BR" sz="23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combater o suborno transnacional </a:t>
            </a: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, como a </a:t>
            </a:r>
            <a:r>
              <a:rPr lang="pt-BR" sz="23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própria corrupção </a:t>
            </a:r>
            <a:r>
              <a:rPr lang="pt-BR" sz="23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interna.</a:t>
            </a:r>
            <a:endParaRPr lang="pt-BR" sz="23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270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1078</TotalTime>
  <Words>3624</Words>
  <Application>Microsoft Office PowerPoint</Application>
  <PresentationFormat>Apresentação na tela (4:3)</PresentationFormat>
  <Paragraphs>382</Paragraphs>
  <Slides>66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66</vt:i4>
      </vt:variant>
    </vt:vector>
  </HeadingPairs>
  <TitlesOfParts>
    <vt:vector size="67" baseType="lpstr">
      <vt:lpstr>Adjacência</vt:lpstr>
      <vt:lpstr>Instituto brasiliense de direito público curso de EXTENSÃO</vt:lpstr>
      <vt:lpstr>OBJETIVO GERAL DO CURSO</vt:lpstr>
      <vt:lpstr>CONTEÚDO PROGRAMÁTICO</vt:lpstr>
      <vt:lpstr>CONTEÚDO PROGRAMÁTICO </vt:lpstr>
      <vt:lpstr>CONTEÚDO PROGRAMÁTICO </vt:lpstr>
      <vt:lpstr>CONTEÚDO PROGRAMÁTICO</vt:lpstr>
      <vt:lpstr>O FENÔMENO DA CORRUPÇÃO</vt:lpstr>
      <vt:lpstr>NECESSÁRIA DIVERSIDADE DE MEIOS E ESTRATÉGIAS PARA SEU ENFRENTAMENTO</vt:lpstr>
      <vt:lpstr>Contexto Internacional</vt:lpstr>
      <vt:lpstr>Convenções Internacionais contra a Corrupção </vt:lpstr>
      <vt:lpstr>CONVENÇÃO DA ONU (UNCAC)</vt:lpstr>
      <vt:lpstr>Continuação</vt:lpstr>
      <vt:lpstr>Continuação</vt:lpstr>
      <vt:lpstr>Continuação</vt:lpstr>
      <vt:lpstr>Continuação</vt:lpstr>
      <vt:lpstr>CONVENÇÃO DA OCDE</vt:lpstr>
      <vt:lpstr>Continuação</vt:lpstr>
      <vt:lpstr>Continuação</vt:lpstr>
      <vt:lpstr>Continuação</vt:lpstr>
      <vt:lpstr>Continuação</vt:lpstr>
      <vt:lpstr>Slide 21</vt:lpstr>
      <vt:lpstr>Slide 22</vt:lpstr>
      <vt:lpstr>Slide 23</vt:lpstr>
      <vt:lpstr>ato Declaratório Interpretativo RFB nº 32, de 15 de outubro de 2009</vt:lpstr>
      <vt:lpstr>OUTROS INSTRUMENTOS RECOMENDADOS PELA OCDE</vt:lpstr>
      <vt:lpstr>OUTROS FORUNS INTERNACIONAIS</vt:lpstr>
      <vt:lpstr>BREVE HISTÓRICO DAS PRIMEIRAS LEIS BRASILEIRAS CONTRA A CORRUPÇÃO</vt:lpstr>
      <vt:lpstr>LEIS MAIS RECENTES (Pós 88)</vt:lpstr>
      <vt:lpstr>Continuação</vt:lpstr>
      <vt:lpstr>Continuação</vt:lpstr>
      <vt:lpstr>Continuação</vt:lpstr>
      <vt:lpstr>OPÇÃO POR NORMAS EXTRAPENAIS</vt:lpstr>
      <vt:lpstr>OPÇÃO POR NORMAS EXTRAPENAIS</vt:lpstr>
      <vt:lpstr>INSUFICIÊNCIA DAS NORMAS EXTRAPENAIS PRE-EXISTENTES</vt:lpstr>
      <vt:lpstr>Slide 35</vt:lpstr>
      <vt:lpstr>Slide 36</vt:lpstr>
      <vt:lpstr>Lacunas preenchidas NO ORDENAMENTO pela lei 12.846  </vt:lpstr>
      <vt:lpstr>Continuação </vt:lpstr>
      <vt:lpstr>CONTEÚDO DA LEI 12.846/2013</vt:lpstr>
      <vt:lpstr>PESSOAS JURÍDICAS ABRANGIDAS</vt:lpstr>
      <vt:lpstr>Slide 41</vt:lpstr>
      <vt:lpstr>Slide 42</vt:lpstr>
      <vt:lpstr>Bens jurídicos tutelados (art. 5º)  </vt:lpstr>
      <vt:lpstr>Atos lesivos alcançados (art. 5º )</vt:lpstr>
      <vt:lpstr>REGIME DE RESPONSABILIDADE: OBJETIVA</vt:lpstr>
      <vt:lpstr>REGIME DE RESPONSABILIDADE:  OBJETIVA (arts. 1º, 2º e 3º)</vt:lpstr>
      <vt:lpstr>A RESPONSABILIDADE OBJETIVA</vt:lpstr>
      <vt:lpstr>RESPONSABILIDADE OBJETIVA: Questões</vt:lpstr>
      <vt:lpstr>RESPONSABILIDADE OBJETIVA: Discussão</vt:lpstr>
      <vt:lpstr>RESPONSABILIDADE OBJETIVA: Discussão</vt:lpstr>
      <vt:lpstr>Penas aplicáveis pela Administração (art. 6º)</vt:lpstr>
      <vt:lpstr>Slide 52</vt:lpstr>
      <vt:lpstr>Slide 53</vt:lpstr>
      <vt:lpstr>COMPLIANCE</vt:lpstr>
      <vt:lpstr>Penas aplicáveis pela via judicial (art. 19)</vt:lpstr>
      <vt:lpstr>Sanções nunca dispensam reparaçÃo integral do dano   </vt:lpstr>
      <vt:lpstr>RESPONSABILIDADE CIVIL STRICTO SENSU = Ressarcimento do Dano (obrigação decorrente do dano) X “RESPONSABILIDADE ADMINISTRATIVA E CIVIL” (art. 1º) SANÇÕES/PENAS: CÍVEIS E ADMINISTRATIVAS (critérios de distinção polêmicos) Art. 13- A instauração de processo administrativo específico de reparação integral do dano não prejudica a aplicação imediata das sanções estabelecidas nesta  lei</vt:lpstr>
      <vt:lpstr>COMPETÊNCIA/LEGITIMIDADE</vt:lpstr>
      <vt:lpstr>No Poder Executivo Federal, a CGU tem competência: (Art.8º §§, art. 9º e art. 16º §10)</vt:lpstr>
      <vt:lpstr>INDEPENDÊNCIA DAS ESFERAS SANCIONADORAS</vt:lpstr>
      <vt:lpstr>CONTINUAÇÃO</vt:lpstr>
      <vt:lpstr>CONTINUAÇÃO</vt:lpstr>
      <vt:lpstr>COEXISTÊNCIA ENTRE NORMAS E ENTRE PROCESSOS DISTINTOS</vt:lpstr>
      <vt:lpstr>LEI NACIONAL X LEI FEDERAL</vt:lpstr>
      <vt:lpstr>REGULAMENTAÇÃO CABÍVEL</vt:lpstr>
      <vt:lpstr>Muito obrigado pela atenção.</vt:lpstr>
    </vt:vector>
  </TitlesOfParts>
  <Company>Controladoria-Geral da União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Notebook</dc:creator>
  <cp:lastModifiedBy>Jorge Hage</cp:lastModifiedBy>
  <cp:revision>127</cp:revision>
  <dcterms:created xsi:type="dcterms:W3CDTF">2016-03-03T01:16:27Z</dcterms:created>
  <dcterms:modified xsi:type="dcterms:W3CDTF">2016-04-09T16:12:30Z</dcterms:modified>
</cp:coreProperties>
</file>